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785"/>
    <a:srgbClr val="0F30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264" autoAdjust="0"/>
  </p:normalViewPr>
  <p:slideViewPr>
    <p:cSldViewPr snapToGrid="0" snapToObjects="1">
      <p:cViewPr>
        <p:scale>
          <a:sx n="150" d="100"/>
          <a:sy n="150" d="100"/>
        </p:scale>
        <p:origin x="930" y="1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A937B-BF73-4CCE-AA6E-CBE86C4AA91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E8872-FD09-4043-AA31-E2931335F5EE}" type="slidenum">
              <a:rPr lang="en-US" smtClean="0"/>
              <a:t>‹#›</a:t>
            </a:fld>
            <a:endParaRPr lang="en-US"/>
          </a:p>
        </p:txBody>
      </p:sp>
    </p:spTree>
    <p:extLst>
      <p:ext uri="{BB962C8B-B14F-4D97-AF65-F5344CB8AC3E}">
        <p14:creationId xmlns:p14="http://schemas.microsoft.com/office/powerpoint/2010/main" val="158869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Enterprises are striving to keep up with the current threat landscape with too many manual processes, while struggling with a lack of resources, skills and budgets. Security and risk management leaders</a:t>
            </a:r>
          </a:p>
          <a:p>
            <a:r>
              <a:rPr lang="en-US" sz="1200" b="0" i="0" u="none" strike="noStrike" kern="1200" baseline="0" dirty="0" smtClean="0">
                <a:solidFill>
                  <a:schemeClr val="tx1"/>
                </a:solidFill>
                <a:latin typeface="+mn-lt"/>
                <a:ea typeface="+mn-ea"/>
                <a:cs typeface="+mn-cs"/>
              </a:rPr>
              <a:t>should determine which SOAR tools improve security operations efficiency, quality and efficacy.</a:t>
            </a:r>
            <a:endParaRPr lang="en-US" dirty="0"/>
          </a:p>
        </p:txBody>
      </p:sp>
      <p:sp>
        <p:nvSpPr>
          <p:cNvPr id="4" name="Slide Number Placeholder 3"/>
          <p:cNvSpPr>
            <a:spLocks noGrp="1"/>
          </p:cNvSpPr>
          <p:nvPr>
            <p:ph type="sldNum" sz="quarter" idx="10"/>
          </p:nvPr>
        </p:nvSpPr>
        <p:spPr/>
        <p:txBody>
          <a:bodyPr/>
          <a:lstStyle/>
          <a:p>
            <a:fld id="{BAAE8872-FD09-4043-AA31-E2931335F5EE}" type="slidenum">
              <a:rPr lang="en-US" smtClean="0"/>
              <a:t>1</a:t>
            </a:fld>
            <a:endParaRPr lang="en-US"/>
          </a:p>
        </p:txBody>
      </p:sp>
    </p:spTree>
    <p:extLst>
      <p:ext uri="{BB962C8B-B14F-4D97-AF65-F5344CB8AC3E}">
        <p14:creationId xmlns:p14="http://schemas.microsoft.com/office/powerpoint/2010/main" val="970727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Proper investigation requires centralized tool that helps SOC analysts to quickly identify threats or incidents. During the process of investigation an ability to store artifacts will help through the identification</a:t>
            </a:r>
          </a:p>
          <a:p>
            <a:r>
              <a:rPr lang="en-US" sz="1200" b="0" i="0" u="none" strike="noStrike" kern="1200" baseline="0" dirty="0" smtClean="0">
                <a:solidFill>
                  <a:schemeClr val="tx1"/>
                </a:solidFill>
                <a:latin typeface="+mn-lt"/>
                <a:ea typeface="+mn-ea"/>
                <a:cs typeface="+mn-cs"/>
              </a:rPr>
              <a:t>and classification of threats. Those artifacts can also be used later to support further auditing demonstrating chronologically actions and data collected that resulted in a final response. The use of</a:t>
            </a:r>
          </a:p>
          <a:p>
            <a:r>
              <a:rPr lang="en-US" sz="1200" b="0" i="0" u="none" strike="noStrike" kern="1200" baseline="0" dirty="0" smtClean="0">
                <a:solidFill>
                  <a:schemeClr val="tx1"/>
                </a:solidFill>
                <a:latin typeface="+mn-lt"/>
                <a:ea typeface="+mn-ea"/>
                <a:cs typeface="+mn-cs"/>
              </a:rPr>
              <a:t>analytics will improve the reduction of false positive based on historical data and determination of level of risk assigned to incidents that will conduct the prioritization among many incidents.</a:t>
            </a:r>
          </a:p>
          <a:p>
            <a:r>
              <a:rPr lang="en-US" sz="1200" b="0" i="0" u="none" strike="noStrike" kern="1200" baseline="0" dirty="0" smtClean="0">
                <a:solidFill>
                  <a:schemeClr val="tx1"/>
                </a:solidFill>
                <a:latin typeface="+mn-lt"/>
                <a:ea typeface="+mn-ea"/>
                <a:cs typeface="+mn-cs"/>
              </a:rPr>
              <a:t>Table 5 outlines the main requirements for analytics support in SOAR tools.</a:t>
            </a:r>
            <a:endParaRPr lang="en-US" dirty="0"/>
          </a:p>
        </p:txBody>
      </p:sp>
      <p:sp>
        <p:nvSpPr>
          <p:cNvPr id="4" name="Slide Number Placeholder 3"/>
          <p:cNvSpPr>
            <a:spLocks noGrp="1"/>
          </p:cNvSpPr>
          <p:nvPr>
            <p:ph type="sldNum" sz="quarter" idx="10"/>
          </p:nvPr>
        </p:nvSpPr>
        <p:spPr/>
        <p:txBody>
          <a:bodyPr/>
          <a:lstStyle/>
          <a:p>
            <a:fld id="{BAAE8872-FD09-4043-AA31-E2931335F5EE}" type="slidenum">
              <a:rPr lang="en-US" smtClean="0"/>
              <a:t>11</a:t>
            </a:fld>
            <a:endParaRPr lang="en-US"/>
          </a:p>
        </p:txBody>
      </p:sp>
    </p:spTree>
    <p:extLst>
      <p:ext uri="{BB962C8B-B14F-4D97-AF65-F5344CB8AC3E}">
        <p14:creationId xmlns:p14="http://schemas.microsoft.com/office/powerpoint/2010/main" val="305951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MANAGEMENT OF THREAT INTELLIGENCE</a:t>
            </a:r>
          </a:p>
          <a:p>
            <a:r>
              <a:rPr lang="en-US" sz="1200" b="0" i="0" u="none" strike="noStrike" kern="1200" baseline="0" dirty="0" smtClean="0">
                <a:solidFill>
                  <a:schemeClr val="tx1"/>
                </a:solidFill>
                <a:latin typeface="+mn-lt"/>
                <a:ea typeface="+mn-ea"/>
                <a:cs typeface="+mn-cs"/>
              </a:rPr>
              <a:t>Threat intelligence is becoming a significant resource for detecting, diagnosing and treating imminent or active threats (see "Market Guide for Security Threat Intelligence Products and Services" ). Most</a:t>
            </a:r>
          </a:p>
          <a:p>
            <a:r>
              <a:rPr lang="en-US" sz="1200" b="0" i="0" u="none" strike="noStrike" kern="1200" baseline="0" dirty="0" smtClean="0">
                <a:solidFill>
                  <a:schemeClr val="tx1"/>
                </a:solidFill>
                <a:latin typeface="+mn-lt"/>
                <a:ea typeface="+mn-ea"/>
                <a:cs typeface="+mn-cs"/>
              </a:rPr>
              <a:t>SOAR tools, like many others in the security market today, include various forms of threat intelligence integration for this purpose. Some are built in, and others are able to be augmented by tools like a TIP.</a:t>
            </a:r>
          </a:p>
          <a:p>
            <a:r>
              <a:rPr lang="en-US" sz="1200" b="0" i="0" u="none" strike="noStrike" kern="1200" baseline="0" dirty="0" smtClean="0">
                <a:solidFill>
                  <a:schemeClr val="tx1"/>
                </a:solidFill>
                <a:latin typeface="+mn-lt"/>
                <a:ea typeface="+mn-ea"/>
                <a:cs typeface="+mn-cs"/>
              </a:rPr>
              <a:t>SOAR tools, however, allow not just themselves, but other deployed technology, to make use of third-party sources of intelligence. This can come in various forms: open source; industry leaders; coordinated</a:t>
            </a:r>
          </a:p>
          <a:p>
            <a:r>
              <a:rPr lang="en-US" sz="1200" b="0" i="0" u="none" strike="noStrike" kern="1200" baseline="0" dirty="0" smtClean="0">
                <a:solidFill>
                  <a:schemeClr val="tx1"/>
                </a:solidFill>
                <a:latin typeface="+mn-lt"/>
                <a:ea typeface="+mn-ea"/>
                <a:cs typeface="+mn-cs"/>
              </a:rPr>
              <a:t>response organizations, such as Computer Emergency Response Teams (CERTs); and a large number of commercial threat intelligence providers.</a:t>
            </a:r>
          </a:p>
          <a:p>
            <a:r>
              <a:rPr lang="en-US" sz="1200" b="0" i="0" u="none" strike="noStrike" kern="1200" baseline="0" dirty="0" smtClean="0">
                <a:solidFill>
                  <a:schemeClr val="tx1"/>
                </a:solidFill>
                <a:latin typeface="+mn-lt"/>
                <a:ea typeface="+mn-ea"/>
                <a:cs typeface="+mn-cs"/>
              </a:rPr>
              <a:t>TIPs specialize in enabling intelligence-led initiatives in a security program as their base feature set. Today, they offer a sophisticated method for collecting and aggregating threat intelligence for use in</a:t>
            </a:r>
          </a:p>
          <a:p>
            <a:r>
              <a:rPr lang="en-US" sz="1200" b="0" i="0" u="none" strike="noStrike" kern="1200" baseline="0" dirty="0" smtClean="0">
                <a:solidFill>
                  <a:schemeClr val="tx1"/>
                </a:solidFill>
                <a:latin typeface="+mn-lt"/>
                <a:ea typeface="+mn-ea"/>
                <a:cs typeface="+mn-cs"/>
              </a:rPr>
              <a:t>security operations. They also have connections to existing tools, such as SIEM, firewall, secure web gateway (SWG), IDPS and endpoint detection and response (EDR).</a:t>
            </a:r>
          </a:p>
          <a:p>
            <a:r>
              <a:rPr lang="en-US" sz="1200" b="0" i="0" u="none" strike="noStrike" kern="1200" baseline="0" dirty="0" smtClean="0">
                <a:solidFill>
                  <a:schemeClr val="tx1"/>
                </a:solidFill>
                <a:latin typeface="+mn-lt"/>
                <a:ea typeface="+mn-ea"/>
                <a:cs typeface="+mn-cs"/>
              </a:rPr>
              <a:t>Dashboards and Reporting</a:t>
            </a:r>
          </a:p>
          <a:p>
            <a:r>
              <a:rPr lang="en-US" sz="1200" b="0" i="0" u="none" strike="noStrike" kern="1200" baseline="0" dirty="0" smtClean="0">
                <a:solidFill>
                  <a:schemeClr val="tx1"/>
                </a:solidFill>
                <a:latin typeface="+mn-lt"/>
                <a:ea typeface="+mn-ea"/>
                <a:cs typeface="+mn-cs"/>
              </a:rPr>
              <a:t>SOAR tools are expected to generate reports and dashboards for at least three classes of persona: analyst, SOC director and chief information security officer (CISO).</a:t>
            </a:r>
          </a:p>
          <a:p>
            <a:r>
              <a:rPr lang="en-US" sz="1200" b="0" i="0" u="none" strike="noStrike" kern="1200" baseline="0" dirty="0" smtClean="0">
                <a:solidFill>
                  <a:schemeClr val="tx1"/>
                </a:solidFill>
                <a:latin typeface="+mn-lt"/>
                <a:ea typeface="+mn-ea"/>
                <a:cs typeface="+mn-cs"/>
              </a:rPr>
              <a:t>Because SOAR tools orchestrate incident response, have bidirectional communication with many other tools in the organization, and empower analysts, they are generating and accessing a lot of very</a:t>
            </a:r>
          </a:p>
          <a:p>
            <a:r>
              <a:rPr lang="en-US" sz="1200" b="0" i="0" u="none" strike="noStrike" kern="1200" baseline="0" dirty="0" smtClean="0">
                <a:solidFill>
                  <a:schemeClr val="tx1"/>
                </a:solidFill>
                <a:latin typeface="+mn-lt"/>
                <a:ea typeface="+mn-ea"/>
                <a:cs typeface="+mn-cs"/>
              </a:rPr>
              <a:t>valuable metrics that can be used for several types of reporting.</a:t>
            </a:r>
          </a:p>
          <a:p>
            <a:r>
              <a:rPr lang="en-US" sz="1200" b="0" i="0" u="none" strike="noStrike" kern="1200" baseline="0" dirty="0" smtClean="0">
                <a:solidFill>
                  <a:schemeClr val="tx1"/>
                </a:solidFill>
                <a:latin typeface="+mn-lt"/>
                <a:ea typeface="+mn-ea"/>
                <a:cs typeface="+mn-cs"/>
              </a:rPr>
              <a:t>Table 6 outlines the main requirements for dashboards and reporting in SOAR tools.</a:t>
            </a:r>
            <a:endParaRPr lang="en-US" dirty="0"/>
          </a:p>
        </p:txBody>
      </p:sp>
      <p:sp>
        <p:nvSpPr>
          <p:cNvPr id="4" name="Slide Number Placeholder 3"/>
          <p:cNvSpPr>
            <a:spLocks noGrp="1"/>
          </p:cNvSpPr>
          <p:nvPr>
            <p:ph type="sldNum" sz="quarter" idx="10"/>
          </p:nvPr>
        </p:nvSpPr>
        <p:spPr/>
        <p:txBody>
          <a:bodyPr/>
          <a:lstStyle/>
          <a:p>
            <a:fld id="{BAAE8872-FD09-4043-AA31-E2931335F5EE}" type="slidenum">
              <a:rPr lang="en-US" smtClean="0"/>
              <a:t>12</a:t>
            </a:fld>
            <a:endParaRPr lang="en-US"/>
          </a:p>
        </p:txBody>
      </p:sp>
    </p:spTree>
    <p:extLst>
      <p:ext uri="{BB962C8B-B14F-4D97-AF65-F5344CB8AC3E}">
        <p14:creationId xmlns:p14="http://schemas.microsoft.com/office/powerpoint/2010/main" val="256988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Benefits and Uses</a:t>
            </a:r>
          </a:p>
          <a:p>
            <a:r>
              <a:rPr lang="en-US" sz="1200" b="0" i="0" u="none" strike="noStrike" kern="1200" baseline="0" dirty="0" smtClean="0">
                <a:solidFill>
                  <a:schemeClr val="tx1"/>
                </a:solidFill>
                <a:latin typeface="+mn-lt"/>
                <a:ea typeface="+mn-ea"/>
                <a:cs typeface="+mn-cs"/>
              </a:rPr>
              <a:t>SOAR supports multiple activities for security operations decision making, such as:</a:t>
            </a:r>
          </a:p>
          <a:p>
            <a:r>
              <a:rPr lang="en-US" sz="1200" b="0" i="0" u="none" strike="noStrike" kern="1200" baseline="0" dirty="0" smtClean="0">
                <a:solidFill>
                  <a:schemeClr val="tx1"/>
                </a:solidFill>
                <a:latin typeface="+mn-lt"/>
                <a:ea typeface="+mn-ea"/>
                <a:cs typeface="+mn-cs"/>
              </a:rPr>
              <a:t>Prioritizing security operations activities: Prioritized and managed remediation based on business context is the main target of security operations.</a:t>
            </a:r>
          </a:p>
          <a:p>
            <a:r>
              <a:rPr lang="en-US" sz="1200" b="0" i="0" u="none" strike="noStrike" kern="1200" baseline="0" dirty="0" smtClean="0">
                <a:solidFill>
                  <a:schemeClr val="tx1"/>
                </a:solidFill>
                <a:latin typeface="+mn-lt"/>
                <a:ea typeface="+mn-ea"/>
                <a:cs typeface="+mn-cs"/>
              </a:rPr>
              <a:t>Formalizing triage and incident response: Security operations teams must be consistent in their response to incident and threats. They must also follow best practices, provide an audit trail and be</a:t>
            </a:r>
          </a:p>
          <a:p>
            <a:r>
              <a:rPr lang="en-US" sz="1200" b="0" i="0" u="none" strike="noStrike" kern="1200" baseline="0" dirty="0" smtClean="0">
                <a:solidFill>
                  <a:schemeClr val="tx1"/>
                </a:solidFill>
                <a:latin typeface="+mn-lt"/>
                <a:ea typeface="+mn-ea"/>
                <a:cs typeface="+mn-cs"/>
              </a:rPr>
              <a:t>measurable against business objectives.</a:t>
            </a:r>
          </a:p>
          <a:p>
            <a:r>
              <a:rPr lang="en-US" sz="1200" b="0" i="0" u="none" strike="noStrike" kern="1200" baseline="0" dirty="0" smtClean="0">
                <a:solidFill>
                  <a:schemeClr val="tx1"/>
                </a:solidFill>
                <a:latin typeface="+mn-lt"/>
                <a:ea typeface="+mn-ea"/>
                <a:cs typeface="+mn-cs"/>
              </a:rPr>
              <a:t>Automating containment workflows: This offers SOC teams the ability to automate most of the activities to isolate/contain security incidents to be conceived by the human decision for the final steps to</a:t>
            </a:r>
          </a:p>
          <a:p>
            <a:r>
              <a:rPr lang="en-US" sz="1200" b="0" i="0" u="none" strike="noStrike" kern="1200" baseline="0" dirty="0" smtClean="0">
                <a:solidFill>
                  <a:schemeClr val="tx1"/>
                </a:solidFill>
                <a:latin typeface="+mn-lt"/>
                <a:ea typeface="+mn-ea"/>
                <a:cs typeface="+mn-cs"/>
              </a:rPr>
              <a:t>finalize the incident response.</a:t>
            </a:r>
          </a:p>
          <a:p>
            <a:r>
              <a:rPr lang="en-US" sz="1200" b="0" i="0" u="none" strike="noStrike" kern="1200" baseline="0" dirty="0" smtClean="0">
                <a:solidFill>
                  <a:schemeClr val="tx1"/>
                </a:solidFill>
                <a:latin typeface="+mn-lt"/>
                <a:ea typeface="+mn-ea"/>
                <a:cs typeface="+mn-cs"/>
              </a:rPr>
              <a:t>Adoption Rate</a:t>
            </a:r>
          </a:p>
          <a:p>
            <a:r>
              <a:rPr lang="en-US" sz="1200" b="0" i="0" u="none" strike="noStrike" kern="1200" baseline="0" dirty="0" smtClean="0">
                <a:solidFill>
                  <a:schemeClr val="tx1"/>
                </a:solidFill>
                <a:latin typeface="+mn-lt"/>
                <a:ea typeface="+mn-ea"/>
                <a:cs typeface="+mn-cs"/>
              </a:rPr>
              <a:t>Gartner estimates that today less than 1% of large enterprises currently use SOAR technologies. Higher adoption will be driven by pressing staff shortages, a relentless threat landscape, increasing internal</a:t>
            </a:r>
          </a:p>
          <a:p>
            <a:r>
              <a:rPr lang="en-US" sz="1200" b="0" i="0" u="none" strike="noStrike" kern="1200" baseline="0" dirty="0" smtClean="0">
                <a:solidFill>
                  <a:schemeClr val="tx1"/>
                </a:solidFill>
                <a:latin typeface="+mn-lt"/>
                <a:ea typeface="+mn-ea"/>
                <a:cs typeface="+mn-cs"/>
              </a:rPr>
              <a:t>and externally mandated compliance rules (such as mandatory breach disclosure), and a steady growth of APIs in security products. Also, the potential market for SOAR today is large organizations, with</a:t>
            </a:r>
          </a:p>
          <a:p>
            <a:r>
              <a:rPr lang="en-US" sz="1200" b="0" i="0" u="none" strike="noStrike" kern="1200" baseline="0" dirty="0" smtClean="0">
                <a:solidFill>
                  <a:schemeClr val="tx1"/>
                </a:solidFill>
                <a:latin typeface="+mn-lt"/>
                <a:ea typeface="+mn-ea"/>
                <a:cs typeface="+mn-cs"/>
              </a:rPr>
              <a:t>managed security service providers (MSSPs) as the primary target. Over time, smaller teams facing the same security threat problems will also begin to adopt SOAR tools. The ongoing skills and expertise</a:t>
            </a:r>
          </a:p>
          <a:p>
            <a:r>
              <a:rPr lang="en-US" sz="1200" b="0" i="0" u="none" strike="noStrike" kern="1200" baseline="0" dirty="0" smtClean="0">
                <a:solidFill>
                  <a:schemeClr val="tx1"/>
                </a:solidFill>
                <a:latin typeface="+mn-lt"/>
                <a:ea typeface="+mn-ea"/>
                <a:cs typeface="+mn-cs"/>
              </a:rPr>
              <a:t>shortage and the increasing escalation in threat activity will hasten the move to orchestration and automation of SOC activities.</a:t>
            </a:r>
            <a:endParaRPr lang="en-US" dirty="0"/>
          </a:p>
        </p:txBody>
      </p:sp>
      <p:sp>
        <p:nvSpPr>
          <p:cNvPr id="4" name="Slide Number Placeholder 3"/>
          <p:cNvSpPr>
            <a:spLocks noGrp="1"/>
          </p:cNvSpPr>
          <p:nvPr>
            <p:ph type="sldNum" sz="quarter" idx="10"/>
          </p:nvPr>
        </p:nvSpPr>
        <p:spPr/>
        <p:txBody>
          <a:bodyPr/>
          <a:lstStyle/>
          <a:p>
            <a:fld id="{BAAE8872-FD09-4043-AA31-E2931335F5EE}" type="slidenum">
              <a:rPr lang="en-US" smtClean="0"/>
              <a:t>13</a:t>
            </a:fld>
            <a:endParaRPr lang="en-US"/>
          </a:p>
        </p:txBody>
      </p:sp>
    </p:spTree>
    <p:extLst>
      <p:ext uri="{BB962C8B-B14F-4D97-AF65-F5344CB8AC3E}">
        <p14:creationId xmlns:p14="http://schemas.microsoft.com/office/powerpoint/2010/main" val="1699464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Risks</a:t>
            </a:r>
          </a:p>
          <a:p>
            <a:r>
              <a:rPr lang="en-US" sz="1200" b="0" i="0" u="none" strike="noStrike" kern="1200" baseline="0" dirty="0" smtClean="0">
                <a:solidFill>
                  <a:schemeClr val="tx1"/>
                </a:solidFill>
                <a:latin typeface="+mn-lt"/>
                <a:ea typeface="+mn-ea"/>
                <a:cs typeface="+mn-cs"/>
              </a:rPr>
              <a:t>Key risks for implementing SOAR include:</a:t>
            </a:r>
          </a:p>
          <a:p>
            <a:r>
              <a:rPr lang="en-US" sz="1200" b="0" i="0" u="none" strike="noStrike" kern="1200" baseline="0" dirty="0" smtClean="0">
                <a:solidFill>
                  <a:schemeClr val="tx1"/>
                </a:solidFill>
                <a:latin typeface="+mn-lt"/>
                <a:ea typeface="+mn-ea"/>
                <a:cs typeface="+mn-cs"/>
              </a:rPr>
              <a:t>Market direction: In the longer term, adjacent technologies that are much larger and also focus on security operations (such as SIEM or other threat-focused vendors/segments) are likely to add </a:t>
            </a:r>
            <a:r>
              <a:rPr lang="en-US" sz="1200" b="0" i="0" u="none" strike="noStrike" kern="1200" baseline="0" dirty="0" err="1" smtClean="0">
                <a:solidFill>
                  <a:schemeClr val="tx1"/>
                </a:solidFill>
                <a:latin typeface="+mn-lt"/>
                <a:ea typeface="+mn-ea"/>
                <a:cs typeface="+mn-cs"/>
              </a:rPr>
              <a:t>SOARlike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capabilities. This will be sped up by acquisitions of SOAR tool vendors (for example, IBM acquiring Resilient Systems; Microsoft acquiring </a:t>
            </a:r>
            <a:r>
              <a:rPr lang="en-US" sz="1200" b="0" i="0" u="none" strike="noStrike" kern="1200" baseline="0" dirty="0" err="1" smtClean="0">
                <a:solidFill>
                  <a:schemeClr val="tx1"/>
                </a:solidFill>
                <a:latin typeface="+mn-lt"/>
                <a:ea typeface="+mn-ea"/>
                <a:cs typeface="+mn-cs"/>
              </a:rPr>
              <a:t>Hexadite</a:t>
            </a:r>
            <a:r>
              <a:rPr lang="en-US" sz="1200" b="0" i="0" u="none" strike="noStrike" kern="1200" baseline="0" dirty="0" smtClean="0">
                <a:solidFill>
                  <a:schemeClr val="tx1"/>
                </a:solidFill>
                <a:latin typeface="+mn-lt"/>
                <a:ea typeface="+mn-ea"/>
                <a:cs typeface="+mn-cs"/>
              </a:rPr>
              <a:t>; FireEye acquiring </a:t>
            </a:r>
            <a:r>
              <a:rPr lang="en-US" sz="1200" b="0" i="0" u="none" strike="noStrike" kern="1200" baseline="0" dirty="0" err="1" smtClean="0">
                <a:solidFill>
                  <a:schemeClr val="tx1"/>
                </a:solidFill>
                <a:latin typeface="+mn-lt"/>
                <a:ea typeface="+mn-ea"/>
                <a:cs typeface="+mn-cs"/>
              </a:rPr>
              <a:t>Invotas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ServiceNOW</a:t>
            </a:r>
            <a:r>
              <a:rPr lang="en-US" sz="1200" b="0" i="0" u="none" strike="noStrike" kern="1200" baseline="0" dirty="0" smtClean="0">
                <a:solidFill>
                  <a:schemeClr val="tx1"/>
                </a:solidFill>
                <a:latin typeface="+mn-lt"/>
                <a:ea typeface="+mn-ea"/>
                <a:cs typeface="+mn-cs"/>
              </a:rPr>
              <a:t> acquiring</a:t>
            </a:r>
          </a:p>
          <a:p>
            <a:r>
              <a:rPr lang="en-US" sz="1200" b="0" i="0" u="none" strike="noStrike" kern="1200" baseline="0" dirty="0" err="1" smtClean="0">
                <a:solidFill>
                  <a:schemeClr val="tx1"/>
                </a:solidFill>
                <a:latin typeface="+mn-lt"/>
                <a:ea typeface="+mn-ea"/>
                <a:cs typeface="+mn-cs"/>
              </a:rPr>
              <a:t>BrightPoint</a:t>
            </a:r>
            <a:r>
              <a:rPr lang="en-US" sz="1200" b="0" i="0" u="none" strike="noStrike" kern="1200" baseline="0" dirty="0" smtClean="0">
                <a:solidFill>
                  <a:schemeClr val="tx1"/>
                </a:solidFill>
                <a:latin typeface="+mn-lt"/>
                <a:ea typeface="+mn-ea"/>
                <a:cs typeface="+mn-cs"/>
              </a:rPr>
              <a:t> Security).</a:t>
            </a:r>
          </a:p>
          <a:p>
            <a:r>
              <a:rPr lang="en-US" sz="1200" b="0" i="0" u="none" strike="noStrike" kern="1200" baseline="0" dirty="0" smtClean="0">
                <a:solidFill>
                  <a:schemeClr val="tx1"/>
                </a:solidFill>
                <a:latin typeface="+mn-lt"/>
                <a:ea typeface="+mn-ea"/>
                <a:cs typeface="+mn-cs"/>
              </a:rPr>
              <a:t>Limited integration value: Clients will not be able to leverage a SOAR tool if they lack a minimum set of security solutions in place to provide enough information to make a decision nor automating</a:t>
            </a:r>
          </a:p>
          <a:p>
            <a:r>
              <a:rPr lang="en-US" sz="1200" b="0" i="0" u="none" strike="noStrike" kern="1200" baseline="0" dirty="0" smtClean="0">
                <a:solidFill>
                  <a:schemeClr val="tx1"/>
                </a:solidFill>
                <a:latin typeface="+mn-lt"/>
                <a:ea typeface="+mn-ea"/>
                <a:cs typeface="+mn-cs"/>
              </a:rPr>
              <a:t>security tasks. For example, SIEM is often a key piece of technology for the use of SOAR tools due to its complimentary nature. Today, SOAR is most viable for Type A and Type B organizations.</a:t>
            </a:r>
          </a:p>
          <a:p>
            <a:r>
              <a:rPr lang="en-US" sz="1200" b="0" i="0" u="none" strike="noStrike" kern="1200" baseline="0" dirty="0" smtClean="0">
                <a:solidFill>
                  <a:schemeClr val="tx1"/>
                </a:solidFill>
                <a:latin typeface="+mn-lt"/>
                <a:ea typeface="+mn-ea"/>
                <a:cs typeface="+mn-cs"/>
              </a:rPr>
              <a:t>Budget: Clients that are budget-constrained need to juggle conflicting needs</a:t>
            </a:r>
            <a:endParaRPr lang="en-US" dirty="0"/>
          </a:p>
        </p:txBody>
      </p:sp>
      <p:sp>
        <p:nvSpPr>
          <p:cNvPr id="4" name="Slide Number Placeholder 3"/>
          <p:cNvSpPr>
            <a:spLocks noGrp="1"/>
          </p:cNvSpPr>
          <p:nvPr>
            <p:ph type="sldNum" sz="quarter" idx="10"/>
          </p:nvPr>
        </p:nvSpPr>
        <p:spPr/>
        <p:txBody>
          <a:bodyPr/>
          <a:lstStyle/>
          <a:p>
            <a:fld id="{BAAE8872-FD09-4043-AA31-E2931335F5EE}" type="slidenum">
              <a:rPr lang="en-US" smtClean="0"/>
              <a:t>14</a:t>
            </a:fld>
            <a:endParaRPr lang="en-US"/>
          </a:p>
        </p:txBody>
      </p:sp>
    </p:spTree>
    <p:extLst>
      <p:ext uri="{BB962C8B-B14F-4D97-AF65-F5344CB8AC3E}">
        <p14:creationId xmlns:p14="http://schemas.microsoft.com/office/powerpoint/2010/main" val="2800378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security leaders should consider SOAR tools in their security operations to meet the following goals.</a:t>
            </a:r>
          </a:p>
          <a:p>
            <a:r>
              <a:rPr lang="en-US" sz="1200" b="0" i="0" u="none" strike="noStrike" kern="1200" baseline="0" dirty="0" smtClean="0">
                <a:solidFill>
                  <a:schemeClr val="tx1"/>
                </a:solidFill>
                <a:latin typeface="+mn-lt"/>
                <a:ea typeface="+mn-ea"/>
                <a:cs typeface="+mn-cs"/>
              </a:rPr>
              <a:t>Improve Security Operations Efficiency and Efficacy</a:t>
            </a:r>
          </a:p>
          <a:p>
            <a:r>
              <a:rPr lang="en-US" sz="1200" b="0" i="0" u="none" strike="noStrike" kern="1200" baseline="0" dirty="0" smtClean="0">
                <a:solidFill>
                  <a:schemeClr val="tx1"/>
                </a:solidFill>
                <a:latin typeface="+mn-lt"/>
                <a:ea typeface="+mn-ea"/>
                <a:cs typeface="+mn-cs"/>
              </a:rPr>
              <a:t>SOAR tools offer a way to move through a task, from steps A to Z. For example, if a process takes an hour or two to perform, having a way to reduce that to 15 minutes offers a significant improvement in</a:t>
            </a:r>
          </a:p>
          <a:p>
            <a:r>
              <a:rPr lang="en-US" sz="1200" b="0" i="0" u="none" strike="noStrike" kern="1200" baseline="0" dirty="0" smtClean="0">
                <a:solidFill>
                  <a:schemeClr val="tx1"/>
                </a:solidFill>
                <a:latin typeface="+mn-lt"/>
                <a:ea typeface="+mn-ea"/>
                <a:cs typeface="+mn-cs"/>
              </a:rPr>
              <a:t>productivity. This is beneficial because:</a:t>
            </a:r>
          </a:p>
          <a:p>
            <a:r>
              <a:rPr lang="en-US" sz="1200" b="0" i="0" u="none" strike="noStrike" kern="1200" baseline="0" dirty="0" smtClean="0">
                <a:solidFill>
                  <a:schemeClr val="tx1"/>
                </a:solidFill>
                <a:latin typeface="+mn-lt"/>
                <a:ea typeface="+mn-ea"/>
                <a:cs typeface="+mn-cs"/>
              </a:rPr>
              <a:t>Performing the task faster equals better time to resolution. The longer an issue is left unaddressed, the worse it can become, leaving the organization in a potentially risky situation for longer periods of</a:t>
            </a:r>
          </a:p>
          <a:p>
            <a:r>
              <a:rPr lang="en-US" sz="1200" b="0" i="0" u="none" strike="noStrike" kern="1200" baseline="0" dirty="0" smtClean="0">
                <a:solidFill>
                  <a:schemeClr val="tx1"/>
                </a:solidFill>
                <a:latin typeface="+mn-lt"/>
                <a:ea typeface="+mn-ea"/>
                <a:cs typeface="+mn-cs"/>
              </a:rPr>
              <a:t>time. Ransomware, for example, is a threat that can get exponentially worse with time.</a:t>
            </a:r>
          </a:p>
          <a:p>
            <a:r>
              <a:rPr lang="en-US" sz="1200" b="0" i="0" u="none" strike="noStrike" kern="1200" baseline="0" dirty="0" smtClean="0">
                <a:solidFill>
                  <a:schemeClr val="tx1"/>
                </a:solidFill>
                <a:latin typeface="+mn-lt"/>
                <a:ea typeface="+mn-ea"/>
                <a:cs typeface="+mn-cs"/>
              </a:rPr>
              <a:t>Staff shortages are a critical issue for many organizations. The ability to handle processes more efficiently means that security analysts can spend less time with each incident and will thus be able to</a:t>
            </a:r>
          </a:p>
          <a:p>
            <a:r>
              <a:rPr lang="en-US" sz="1200" b="0" i="0" u="none" strike="noStrike" kern="1200" baseline="0" dirty="0" smtClean="0">
                <a:solidFill>
                  <a:schemeClr val="tx1"/>
                </a:solidFill>
                <a:latin typeface="+mn-lt"/>
                <a:ea typeface="+mn-ea"/>
                <a:cs typeface="+mn-cs"/>
              </a:rPr>
              <a:t>handle more incidents, allowing response to more incidents despite fewer resources being available.</a:t>
            </a:r>
          </a:p>
          <a:p>
            <a:r>
              <a:rPr lang="en-US" sz="1200" b="0" i="0" u="none" strike="noStrike" kern="1200" baseline="0" dirty="0" smtClean="0">
                <a:solidFill>
                  <a:schemeClr val="tx1"/>
                </a:solidFill>
                <a:latin typeface="+mn-lt"/>
                <a:ea typeface="+mn-ea"/>
                <a:cs typeface="+mn-cs"/>
              </a:rPr>
              <a:t>Automation and orchestration allow your tools to work together to solve issues, versus operating in isolation with no context, which requires a lot of manual work to perform required tasks.</a:t>
            </a:r>
          </a:p>
          <a:p>
            <a:r>
              <a:rPr lang="en-US" sz="1200" b="0" i="0" u="none" strike="noStrike" kern="1200" baseline="0" dirty="0" smtClean="0">
                <a:solidFill>
                  <a:schemeClr val="tx1"/>
                </a:solidFill>
                <a:latin typeface="+mn-lt"/>
                <a:ea typeface="+mn-ea"/>
                <a:cs typeface="+mn-cs"/>
              </a:rPr>
              <a:t>Product Selection</a:t>
            </a:r>
          </a:p>
          <a:p>
            <a:r>
              <a:rPr lang="en-US" sz="1200" b="0" i="0" u="none" strike="noStrike" kern="1200" baseline="0" dirty="0" smtClean="0">
                <a:solidFill>
                  <a:schemeClr val="tx1"/>
                </a:solidFill>
                <a:latin typeface="+mn-lt"/>
                <a:ea typeface="+mn-ea"/>
                <a:cs typeface="+mn-cs"/>
              </a:rPr>
              <a:t>Security and risk management leaders should favor SOAR solutions that:</a:t>
            </a:r>
          </a:p>
          <a:p>
            <a:r>
              <a:rPr lang="en-US" sz="1200" b="0" i="0" u="none" strike="noStrike" kern="1200" baseline="0" dirty="0" smtClean="0">
                <a:solidFill>
                  <a:schemeClr val="tx1"/>
                </a:solidFill>
                <a:latin typeface="+mn-lt"/>
                <a:ea typeface="+mn-ea"/>
                <a:cs typeface="+mn-cs"/>
              </a:rPr>
              <a:t>Allow orchestration of a rich set of different security (and </a:t>
            </a:r>
            <a:r>
              <a:rPr lang="en-US" sz="1200" b="0" i="0" u="none" strike="noStrike" kern="1200" baseline="0" dirty="0" err="1" smtClean="0">
                <a:solidFill>
                  <a:schemeClr val="tx1"/>
                </a:solidFill>
                <a:latin typeface="+mn-lt"/>
                <a:ea typeface="+mn-ea"/>
                <a:cs typeface="+mn-cs"/>
              </a:rPr>
              <a:t>nonsecurity</a:t>
            </a:r>
            <a:r>
              <a:rPr lang="en-US" sz="1200" b="0" i="0" u="none" strike="noStrike" kern="1200" baseline="0" dirty="0" smtClean="0">
                <a:solidFill>
                  <a:schemeClr val="tx1"/>
                </a:solidFill>
                <a:latin typeface="+mn-lt"/>
                <a:ea typeface="+mn-ea"/>
                <a:cs typeface="+mn-cs"/>
              </a:rPr>
              <a:t>) technologies, with a focus on the specific solutions that are already deployed or about to be deployed in an organization.</a:t>
            </a:r>
          </a:p>
          <a:p>
            <a:r>
              <a:rPr lang="en-US" sz="1200" b="0" i="0" u="none" strike="noStrike" kern="1200" baseline="0" dirty="0" smtClean="0">
                <a:solidFill>
                  <a:schemeClr val="tx1"/>
                </a:solidFill>
                <a:latin typeface="+mn-lt"/>
                <a:ea typeface="+mn-ea"/>
                <a:cs typeface="+mn-cs"/>
              </a:rPr>
              <a:t>Promote an easy integration of tools not included in the out-of-the-box integration list.</a:t>
            </a:r>
          </a:p>
          <a:p>
            <a:r>
              <a:rPr lang="en-US" sz="1200" b="0" i="0" u="none" strike="noStrike" kern="1200" baseline="0" dirty="0" smtClean="0">
                <a:solidFill>
                  <a:schemeClr val="tx1"/>
                </a:solidFill>
                <a:latin typeface="+mn-lt"/>
                <a:ea typeface="+mn-ea"/>
                <a:cs typeface="+mn-cs"/>
              </a:rPr>
              <a:t>Offer the capability to easily code an organization's existing playbooks that the tool can then automate, either via an intuitive UI and/or via a simple script.</a:t>
            </a:r>
          </a:p>
          <a:p>
            <a:r>
              <a:rPr lang="en-US" sz="1200" b="0" i="0" u="none" strike="noStrike" kern="1200" baseline="0" dirty="0" smtClean="0">
                <a:solidFill>
                  <a:schemeClr val="tx1"/>
                </a:solidFill>
                <a:latin typeface="+mn-lt"/>
                <a:ea typeface="+mn-ea"/>
                <a:cs typeface="+mn-cs"/>
              </a:rPr>
              <a:t>Optimize the collaboration of analysts in the SOC; for example, with a chat or IM framework that make analysts' communication more efficient, or with the ability to work together on complex cases.</a:t>
            </a:r>
          </a:p>
          <a:p>
            <a:r>
              <a:rPr lang="en-US" sz="1200" b="0" i="0" u="none" strike="noStrike" kern="1200" baseline="0" dirty="0" smtClean="0">
                <a:solidFill>
                  <a:schemeClr val="tx1"/>
                </a:solidFill>
                <a:latin typeface="+mn-lt"/>
                <a:ea typeface="+mn-ea"/>
                <a:cs typeface="+mn-cs"/>
              </a:rPr>
              <a:t>Have a pricing cost that is aligned with the needs of the organization and that is predictable. Avoid pricing structures based on the volume of data managed by the tool, or based on the number of</a:t>
            </a:r>
          </a:p>
          <a:p>
            <a:r>
              <a:rPr lang="en-US" sz="1200" b="0" i="0" u="none" strike="noStrike" kern="1200" baseline="0" dirty="0" smtClean="0">
                <a:solidFill>
                  <a:schemeClr val="tx1"/>
                </a:solidFill>
                <a:latin typeface="+mn-lt"/>
                <a:ea typeface="+mn-ea"/>
                <a:cs typeface="+mn-cs"/>
              </a:rPr>
              <a:t>playbooks that are run per month, as these metrics carry an automatic penalty for more frequent use of the solution.</a:t>
            </a:r>
          </a:p>
          <a:p>
            <a:r>
              <a:rPr lang="en-US" sz="1200" b="0" i="0" u="none" strike="noStrike" kern="1200" baseline="0" dirty="0" smtClean="0">
                <a:solidFill>
                  <a:schemeClr val="tx1"/>
                </a:solidFill>
                <a:latin typeface="+mn-lt"/>
                <a:ea typeface="+mn-ea"/>
                <a:cs typeface="+mn-cs"/>
              </a:rPr>
              <a:t>Offer flexibility in the deployment and hosting of the solution, either in the cloud, on-premises or a hybrid of these, to accommodate organizations' security policies and privacy considerations, or</a:t>
            </a:r>
          </a:p>
          <a:p>
            <a:r>
              <a:rPr lang="en-US" sz="1200" b="0" i="0" u="none" strike="noStrike" kern="1200" baseline="0" dirty="0" smtClean="0">
                <a:solidFill>
                  <a:schemeClr val="tx1"/>
                </a:solidFill>
                <a:latin typeface="+mn-lt"/>
                <a:ea typeface="+mn-ea"/>
                <a:cs typeface="+mn-cs"/>
              </a:rPr>
              <a:t>organizations' cloud-first initiatives.</a:t>
            </a:r>
          </a:p>
          <a:p>
            <a:r>
              <a:rPr lang="en-US" sz="1200" b="0" i="0" u="none" strike="noStrike" kern="1200" baseline="0" dirty="0" smtClean="0">
                <a:solidFill>
                  <a:schemeClr val="tx1"/>
                </a:solidFill>
                <a:latin typeface="+mn-lt"/>
                <a:ea typeface="+mn-ea"/>
                <a:cs typeface="+mn-cs"/>
              </a:rPr>
              <a:t>Better Prioritize the Focus of Security Operations</a:t>
            </a:r>
          </a:p>
          <a:p>
            <a:r>
              <a:rPr lang="en-US" sz="1200" b="0" i="0" u="none" strike="noStrike" kern="1200" baseline="0" dirty="0" smtClean="0">
                <a:solidFill>
                  <a:schemeClr val="tx1"/>
                </a:solidFill>
                <a:latin typeface="+mn-lt"/>
                <a:ea typeface="+mn-ea"/>
                <a:cs typeface="+mn-cs"/>
              </a:rPr>
              <a:t>Prioritization is perennially a key problem. Favor SOAR tools that can help select the top 10 things to be doing today if you have 100 you can potentially do. Efficiency will not fix poor prioritization. SOAR</a:t>
            </a:r>
          </a:p>
          <a:p>
            <a:r>
              <a:rPr lang="en-US" sz="1200" b="0" i="0" u="none" strike="noStrike" kern="1200" baseline="0" dirty="0" smtClean="0">
                <a:solidFill>
                  <a:schemeClr val="tx1"/>
                </a:solidFill>
                <a:latin typeface="+mn-lt"/>
                <a:ea typeface="+mn-ea"/>
                <a:cs typeface="+mn-cs"/>
              </a:rPr>
              <a:t>tools can help with this by using external context, like threat intelligence, to help drive processes that have more context so that better decisions can be made in security operations. The goal is working</a:t>
            </a:r>
          </a:p>
          <a:p>
            <a:r>
              <a:rPr lang="en-US" sz="1200" b="0" i="0" u="none" strike="noStrike" kern="1200" baseline="0" dirty="0" smtClean="0">
                <a:solidFill>
                  <a:schemeClr val="tx1"/>
                </a:solidFill>
                <a:latin typeface="+mn-lt"/>
                <a:ea typeface="+mn-ea"/>
                <a:cs typeface="+mn-cs"/>
              </a:rPr>
              <a:t>smarter, not harder.</a:t>
            </a:r>
          </a:p>
          <a:p>
            <a:r>
              <a:rPr lang="en-US" sz="1200" b="0" i="0" u="none" strike="noStrike" kern="1200" baseline="0" dirty="0" smtClean="0">
                <a:solidFill>
                  <a:schemeClr val="tx1"/>
                </a:solidFill>
                <a:latin typeface="+mn-lt"/>
                <a:ea typeface="+mn-ea"/>
                <a:cs typeface="+mn-cs"/>
              </a:rPr>
              <a:t>Don't "Boil the Ocean" — Focus on Critical Security Processes and Use Tools Such as SOAR to Evolve From There</a:t>
            </a:r>
          </a:p>
          <a:p>
            <a:r>
              <a:rPr lang="en-US" sz="1200" b="0" i="0" u="none" strike="noStrike" kern="1200" baseline="0" dirty="0" smtClean="0">
                <a:solidFill>
                  <a:schemeClr val="tx1"/>
                </a:solidFill>
                <a:latin typeface="+mn-lt"/>
                <a:ea typeface="+mn-ea"/>
                <a:cs typeface="+mn-cs"/>
              </a:rPr>
              <a:t>Security teams are regularly tasked with fixing all things, all the time, 24/7, everywhere — but with the same budget and staffing as last year. This is clearly untenable, yet is a persistent observation we have</a:t>
            </a:r>
          </a:p>
          <a:p>
            <a:r>
              <a:rPr lang="en-US" sz="1200" b="0" i="0" u="none" strike="noStrike" kern="1200" baseline="0" dirty="0" smtClean="0">
                <a:solidFill>
                  <a:schemeClr val="tx1"/>
                </a:solidFill>
                <a:latin typeface="+mn-lt"/>
                <a:ea typeface="+mn-ea"/>
                <a:cs typeface="+mn-cs"/>
              </a:rPr>
              <a:t>with security operations teams in client inquiries. For security operations, we recommend focusing on executing well on key incident response processes,</a:t>
            </a:r>
            <a:endParaRPr lang="en-US" dirty="0"/>
          </a:p>
        </p:txBody>
      </p:sp>
      <p:sp>
        <p:nvSpPr>
          <p:cNvPr id="4" name="Slide Number Placeholder 3"/>
          <p:cNvSpPr>
            <a:spLocks noGrp="1"/>
          </p:cNvSpPr>
          <p:nvPr>
            <p:ph type="sldNum" sz="quarter" idx="10"/>
          </p:nvPr>
        </p:nvSpPr>
        <p:spPr/>
        <p:txBody>
          <a:bodyPr/>
          <a:lstStyle/>
          <a:p>
            <a:fld id="{BAAE8872-FD09-4043-AA31-E2931335F5EE}" type="slidenum">
              <a:rPr lang="en-US" smtClean="0"/>
              <a:t>15</a:t>
            </a:fld>
            <a:endParaRPr lang="en-US"/>
          </a:p>
        </p:txBody>
      </p:sp>
    </p:spTree>
    <p:extLst>
      <p:ext uri="{BB962C8B-B14F-4D97-AF65-F5344CB8AC3E}">
        <p14:creationId xmlns:p14="http://schemas.microsoft.com/office/powerpoint/2010/main" val="230056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Definition</a:t>
            </a:r>
          </a:p>
          <a:p>
            <a:r>
              <a:rPr lang="en-US" sz="1200" b="0" i="0" u="none" strike="noStrike" kern="1200" baseline="0" dirty="0" smtClean="0">
                <a:solidFill>
                  <a:schemeClr val="tx1"/>
                </a:solidFill>
                <a:latin typeface="+mn-lt"/>
                <a:ea typeface="+mn-ea"/>
                <a:cs typeface="+mn-cs"/>
              </a:rPr>
              <a:t>Gartner defines security orchestration, automation and response, or SOAR, as technologies that enable organizations to collect security threats data and alerts from different sources, where incident</a:t>
            </a:r>
          </a:p>
          <a:p>
            <a:r>
              <a:rPr lang="en-US" sz="1200" b="0" i="0" u="none" strike="noStrike" kern="1200" baseline="0" dirty="0" smtClean="0">
                <a:solidFill>
                  <a:schemeClr val="tx1"/>
                </a:solidFill>
                <a:latin typeface="+mn-lt"/>
                <a:ea typeface="+mn-ea"/>
                <a:cs typeface="+mn-cs"/>
              </a:rPr>
              <a:t>analysis and triage can be performed leveraging a combination of human and machine power to help define, prioritize and drive standardized incident response activities according to a standard workflow.</a:t>
            </a:r>
          </a:p>
          <a:p>
            <a:r>
              <a:rPr lang="en-US" sz="1200" b="0" i="0" u="none" strike="noStrike" kern="1200" baseline="0" dirty="0" smtClean="0">
                <a:solidFill>
                  <a:schemeClr val="tx1"/>
                </a:solidFill>
                <a:latin typeface="+mn-lt"/>
                <a:ea typeface="+mn-ea"/>
                <a:cs typeface="+mn-cs"/>
              </a:rPr>
              <a:t>SOAR tools allow an organization to define incident analysis and response procedures (aka plays in a security operations playbook) in a digital workflow format, such that a range of machine-driven</a:t>
            </a:r>
          </a:p>
          <a:p>
            <a:r>
              <a:rPr lang="en-US" sz="1200" b="0" i="0" u="none" strike="noStrike" kern="1200" baseline="0" dirty="0" smtClean="0">
                <a:solidFill>
                  <a:schemeClr val="tx1"/>
                </a:solidFill>
                <a:latin typeface="+mn-lt"/>
                <a:ea typeface="+mn-ea"/>
                <a:cs typeface="+mn-cs"/>
              </a:rPr>
              <a:t>activities can be automated.</a:t>
            </a:r>
            <a:endParaRPr lang="en-US" dirty="0"/>
          </a:p>
        </p:txBody>
      </p:sp>
      <p:sp>
        <p:nvSpPr>
          <p:cNvPr id="4" name="Slide Number Placeholder 3"/>
          <p:cNvSpPr>
            <a:spLocks noGrp="1"/>
          </p:cNvSpPr>
          <p:nvPr>
            <p:ph type="sldNum" sz="quarter" idx="10"/>
          </p:nvPr>
        </p:nvSpPr>
        <p:spPr/>
        <p:txBody>
          <a:bodyPr/>
          <a:lstStyle/>
          <a:p>
            <a:fld id="{BAAE8872-FD09-4043-AA31-E2931335F5EE}" type="slidenum">
              <a:rPr lang="en-US" smtClean="0"/>
              <a:t>2</a:t>
            </a:fld>
            <a:endParaRPr lang="en-US"/>
          </a:p>
        </p:txBody>
      </p:sp>
    </p:spTree>
    <p:extLst>
      <p:ext uri="{BB962C8B-B14F-4D97-AF65-F5344CB8AC3E}">
        <p14:creationId xmlns:p14="http://schemas.microsoft.com/office/powerpoint/2010/main" val="324980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SOAR can be described by the different functions and activities associated with its role within the SOC, and by its role with managing the life cycle of incident and security operations:</a:t>
            </a:r>
          </a:p>
          <a:p>
            <a:r>
              <a:rPr lang="en-US" sz="1200" b="0" i="0" u="none" strike="noStrike" kern="1200" baseline="0" dirty="0" smtClean="0">
                <a:solidFill>
                  <a:schemeClr val="tx1"/>
                </a:solidFill>
                <a:latin typeface="+mn-lt"/>
                <a:ea typeface="+mn-ea"/>
                <a:cs typeface="+mn-cs"/>
              </a:rPr>
              <a:t>Orchestration — How different technologies (both security-specific and non-security-specific) are integrated to work together</a:t>
            </a:r>
          </a:p>
          <a:p>
            <a:r>
              <a:rPr lang="en-US" sz="1200" b="0" i="0" u="none" strike="noStrike" kern="1200" baseline="0" dirty="0" smtClean="0">
                <a:solidFill>
                  <a:schemeClr val="tx1"/>
                </a:solidFill>
                <a:latin typeface="+mn-lt"/>
                <a:ea typeface="+mn-ea"/>
                <a:cs typeface="+mn-cs"/>
              </a:rPr>
              <a:t>Automation — How to make machines do task-oriented "human work"</a:t>
            </a:r>
          </a:p>
          <a:p>
            <a:r>
              <a:rPr lang="en-US" sz="1200" b="0" i="0" u="none" strike="noStrike" kern="1200" baseline="0" dirty="0" smtClean="0">
                <a:solidFill>
                  <a:schemeClr val="tx1"/>
                </a:solidFill>
                <a:latin typeface="+mn-lt"/>
                <a:ea typeface="+mn-ea"/>
                <a:cs typeface="+mn-cs"/>
              </a:rPr>
              <a:t>Incident management and collaboration — End-to-end management of an incident by people</a:t>
            </a:r>
          </a:p>
          <a:p>
            <a:r>
              <a:rPr lang="en-US" sz="1200" b="0" i="0" u="none" strike="noStrike" kern="1200" baseline="0" dirty="0" smtClean="0">
                <a:solidFill>
                  <a:schemeClr val="tx1"/>
                </a:solidFill>
                <a:latin typeface="+mn-lt"/>
                <a:ea typeface="+mn-ea"/>
                <a:cs typeface="+mn-cs"/>
              </a:rPr>
              <a:t>Dashboards and reporting — Visualizations and capabilities for collecting and reporting on metrics and other information</a:t>
            </a:r>
            <a:endParaRPr lang="en-US" dirty="0"/>
          </a:p>
        </p:txBody>
      </p:sp>
      <p:sp>
        <p:nvSpPr>
          <p:cNvPr id="4" name="Slide Number Placeholder 3"/>
          <p:cNvSpPr>
            <a:spLocks noGrp="1"/>
          </p:cNvSpPr>
          <p:nvPr>
            <p:ph type="sldNum" sz="quarter" idx="10"/>
          </p:nvPr>
        </p:nvSpPr>
        <p:spPr/>
        <p:txBody>
          <a:bodyPr/>
          <a:lstStyle/>
          <a:p>
            <a:fld id="{BAAE8872-FD09-4043-AA31-E2931335F5EE}" type="slidenum">
              <a:rPr lang="en-US" smtClean="0"/>
              <a:t>4</a:t>
            </a:fld>
            <a:endParaRPr lang="en-US"/>
          </a:p>
        </p:txBody>
      </p:sp>
    </p:spTree>
    <p:extLst>
      <p:ext uri="{BB962C8B-B14F-4D97-AF65-F5344CB8AC3E}">
        <p14:creationId xmlns:p14="http://schemas.microsoft.com/office/powerpoint/2010/main" val="407475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What SOAR is not:</a:t>
            </a:r>
          </a:p>
          <a:p>
            <a:r>
              <a:rPr lang="en-US" sz="1200" b="0" i="0" u="none" strike="noStrike" kern="1200" baseline="0" dirty="0" smtClean="0">
                <a:solidFill>
                  <a:schemeClr val="tx1"/>
                </a:solidFill>
                <a:latin typeface="+mn-lt"/>
                <a:ea typeface="+mn-ea"/>
                <a:cs typeface="+mn-cs"/>
              </a:rPr>
              <a:t>Governance, risk and compliance (GRC), where the focus is on managing adherence to compliance frameworks, often based on controls. Gartner has evolved GRC to be called Integrated Risk</a:t>
            </a:r>
          </a:p>
          <a:p>
            <a:r>
              <a:rPr lang="en-US" sz="1200" b="0" i="0" u="none" strike="noStrike" kern="1200" baseline="0" dirty="0" smtClean="0">
                <a:solidFill>
                  <a:schemeClr val="tx1"/>
                </a:solidFill>
                <a:latin typeface="+mn-lt"/>
                <a:ea typeface="+mn-ea"/>
                <a:cs typeface="+mn-cs"/>
              </a:rPr>
              <a:t>Management (IRM) now to include both IT risk management and Audit and Risk management.</a:t>
            </a:r>
          </a:p>
          <a:p>
            <a:r>
              <a:rPr lang="en-US" sz="1200" b="0" i="0" u="none" strike="noStrike" kern="1200" baseline="0" dirty="0" smtClean="0">
                <a:solidFill>
                  <a:schemeClr val="tx1"/>
                </a:solidFill>
                <a:latin typeface="+mn-lt"/>
                <a:ea typeface="+mn-ea"/>
                <a:cs typeface="+mn-cs"/>
              </a:rPr>
              <a:t>SIEM, which provides reliable log ingestion and storage at scale, as well as normalization and correlation of events for real-time monitoring and the automated detection of security incidents.</a:t>
            </a:r>
          </a:p>
          <a:p>
            <a:r>
              <a:rPr lang="en-US" sz="1200" b="0" i="0" u="none" strike="noStrike" kern="1200" baseline="0" dirty="0" smtClean="0">
                <a:solidFill>
                  <a:schemeClr val="tx1"/>
                </a:solidFill>
                <a:latin typeface="+mn-lt"/>
                <a:ea typeface="+mn-ea"/>
                <a:cs typeface="+mn-cs"/>
              </a:rPr>
              <a:t>User and entity behavior analytics (UEBA) or advanced threat detection, which are focused on behavioral and network analysis or the detection of indicators of compromise.</a:t>
            </a:r>
          </a:p>
          <a:p>
            <a:r>
              <a:rPr lang="en-US" sz="1200" b="0" i="0" u="none" strike="noStrike" kern="1200" baseline="0" dirty="0" smtClean="0">
                <a:solidFill>
                  <a:schemeClr val="tx1"/>
                </a:solidFill>
                <a:latin typeface="+mn-lt"/>
                <a:ea typeface="+mn-ea"/>
                <a:cs typeface="+mn-cs"/>
              </a:rPr>
              <a:t>Threat and vulnerability management, which provides awareness for the types of threats facing an organization. TVM is focused on identifying, prioritizing and remediating security weaknesses based on</a:t>
            </a:r>
          </a:p>
          <a:p>
            <a:r>
              <a:rPr lang="en-US" sz="1200" b="0" i="0" u="none" strike="noStrike" kern="1200" baseline="0" dirty="0" smtClean="0">
                <a:solidFill>
                  <a:schemeClr val="tx1"/>
                </a:solidFill>
                <a:latin typeface="+mn-lt"/>
                <a:ea typeface="+mn-ea"/>
                <a:cs typeface="+mn-cs"/>
              </a:rPr>
              <a:t>potential risk and impact of vulnerabilities.</a:t>
            </a:r>
            <a:endParaRPr lang="en-US" dirty="0"/>
          </a:p>
        </p:txBody>
      </p:sp>
      <p:sp>
        <p:nvSpPr>
          <p:cNvPr id="4" name="Slide Number Placeholder 3"/>
          <p:cNvSpPr>
            <a:spLocks noGrp="1"/>
          </p:cNvSpPr>
          <p:nvPr>
            <p:ph type="sldNum" sz="quarter" idx="10"/>
          </p:nvPr>
        </p:nvSpPr>
        <p:spPr/>
        <p:txBody>
          <a:bodyPr/>
          <a:lstStyle/>
          <a:p>
            <a:fld id="{BAAE8872-FD09-4043-AA31-E2931335F5EE}" type="slidenum">
              <a:rPr lang="en-US" smtClean="0"/>
              <a:t>5</a:t>
            </a:fld>
            <a:endParaRPr lang="en-US"/>
          </a:p>
        </p:txBody>
      </p:sp>
    </p:spTree>
    <p:extLst>
      <p:ext uri="{BB962C8B-B14F-4D97-AF65-F5344CB8AC3E}">
        <p14:creationId xmlns:p14="http://schemas.microsoft.com/office/powerpoint/2010/main" val="221296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Drivers for SOAR include:</a:t>
            </a:r>
          </a:p>
          <a:p>
            <a:r>
              <a:rPr lang="en-US" sz="1200" b="0" i="0" u="none" strike="noStrike" kern="1200" baseline="0" dirty="0" smtClean="0">
                <a:solidFill>
                  <a:schemeClr val="tx1"/>
                </a:solidFill>
                <a:latin typeface="+mn-lt"/>
                <a:ea typeface="+mn-ea"/>
                <a:cs typeface="+mn-cs"/>
              </a:rPr>
              <a:t>Staff shortage: Due to staff shortages in security operations (see "Adapt Your Traditional Staffing Practices for Cybersecurity" ), there is a growing need to automate, streamline workflows and orchestrate</a:t>
            </a:r>
          </a:p>
          <a:p>
            <a:r>
              <a:rPr lang="en-US" sz="1200" b="0" i="0" u="none" strike="noStrike" kern="1200" baseline="0" dirty="0" smtClean="0">
                <a:solidFill>
                  <a:schemeClr val="tx1"/>
                </a:solidFill>
                <a:latin typeface="+mn-lt"/>
                <a:ea typeface="+mn-ea"/>
                <a:cs typeface="+mn-cs"/>
              </a:rPr>
              <a:t>security tasks. Also, the ability to be able to demonstrate to management the organization's ability to reduce the impact of inevitable incidents is ever-present.</a:t>
            </a:r>
          </a:p>
          <a:p>
            <a:r>
              <a:rPr lang="en-US" sz="1200" b="0" i="0" u="none" strike="noStrike" kern="1200" baseline="0" dirty="0" smtClean="0">
                <a:solidFill>
                  <a:schemeClr val="tx1"/>
                </a:solidFill>
                <a:latin typeface="+mn-lt"/>
                <a:ea typeface="+mn-ea"/>
                <a:cs typeface="+mn-cs"/>
              </a:rPr>
              <a:t>The explosion of unattended alerts from other security solutions: The process of determining whether a specific alert deserves attention requires querying many data sources to triage.</a:t>
            </a:r>
          </a:p>
          <a:p>
            <a:r>
              <a:rPr lang="en-US" sz="1200" b="0" i="0" u="none" strike="noStrike" kern="1200" baseline="0" dirty="0" smtClean="0">
                <a:solidFill>
                  <a:schemeClr val="tx1"/>
                </a:solidFill>
                <a:latin typeface="+mn-lt"/>
                <a:ea typeface="+mn-ea"/>
                <a:cs typeface="+mn-cs"/>
              </a:rPr>
              <a:t>Threats becoming more destructive: Threats destroying data, the disclosure of intellectual property and monetary extortion require a rapid, continuous response with fewer mistakes and fewer manual</a:t>
            </a:r>
          </a:p>
          <a:p>
            <a:r>
              <a:rPr lang="en-US" sz="1200" b="0" i="0" u="none" strike="noStrike" kern="1200" baseline="0" dirty="0" smtClean="0">
                <a:solidFill>
                  <a:schemeClr val="tx1"/>
                </a:solidFill>
                <a:latin typeface="+mn-lt"/>
                <a:ea typeface="+mn-ea"/>
                <a:cs typeface="+mn-cs"/>
              </a:rPr>
              <a:t>steps.</a:t>
            </a:r>
          </a:p>
          <a:p>
            <a:r>
              <a:rPr lang="en-US" sz="1200" b="0" i="0" u="none" strike="noStrike" kern="1200" baseline="0" dirty="0" smtClean="0">
                <a:solidFill>
                  <a:schemeClr val="tx1"/>
                </a:solidFill>
                <a:latin typeface="+mn-lt"/>
                <a:ea typeface="+mn-ea"/>
                <a:cs typeface="+mn-cs"/>
              </a:rPr>
              <a:t>The need to better understand the intersection of your environment with the prevailing threat landscape: A large number of security controls on the market today benefit from threat intelligence. SOAR</a:t>
            </a:r>
          </a:p>
          <a:p>
            <a:r>
              <a:rPr lang="en-US" sz="1200" b="0" i="0" u="none" strike="noStrike" kern="1200" baseline="0" dirty="0" smtClean="0">
                <a:solidFill>
                  <a:schemeClr val="tx1"/>
                </a:solidFill>
                <a:latin typeface="+mn-lt"/>
                <a:ea typeface="+mn-ea"/>
                <a:cs typeface="+mn-cs"/>
              </a:rPr>
              <a:t>tools allow for the central collection, aggregation, deduplication, enrichment of existing data with threat intelligence, and, importantly, converting intelligence into action.</a:t>
            </a:r>
            <a:endParaRPr lang="en-US" dirty="0"/>
          </a:p>
        </p:txBody>
      </p:sp>
      <p:sp>
        <p:nvSpPr>
          <p:cNvPr id="4" name="Slide Number Placeholder 3"/>
          <p:cNvSpPr>
            <a:spLocks noGrp="1"/>
          </p:cNvSpPr>
          <p:nvPr>
            <p:ph type="sldNum" sz="quarter" idx="10"/>
          </p:nvPr>
        </p:nvSpPr>
        <p:spPr/>
        <p:txBody>
          <a:bodyPr/>
          <a:lstStyle/>
          <a:p>
            <a:fld id="{BAAE8872-FD09-4043-AA31-E2931335F5EE}" type="slidenum">
              <a:rPr lang="en-US" smtClean="0"/>
              <a:t>6</a:t>
            </a:fld>
            <a:endParaRPr lang="en-US"/>
          </a:p>
        </p:txBody>
      </p:sp>
    </p:spTree>
    <p:extLst>
      <p:ext uri="{BB962C8B-B14F-4D97-AF65-F5344CB8AC3E}">
        <p14:creationId xmlns:p14="http://schemas.microsoft.com/office/powerpoint/2010/main" val="419316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Orchestration</a:t>
            </a:r>
          </a:p>
          <a:p>
            <a:r>
              <a:rPr lang="en-US" sz="1200" b="0" i="0" u="none" strike="noStrike" kern="1200" baseline="0" dirty="0" smtClean="0">
                <a:solidFill>
                  <a:schemeClr val="tx1"/>
                </a:solidFill>
                <a:latin typeface="+mn-lt"/>
                <a:ea typeface="+mn-ea"/>
                <a:cs typeface="+mn-cs"/>
              </a:rPr>
              <a:t>Gartner sees orchestration as the ability to coordinate informed decision making, and formalize and automate responsive actions based on measurement of the risk posture and the state of an</a:t>
            </a:r>
          </a:p>
          <a:p>
            <a:r>
              <a:rPr lang="en-US" sz="1200" b="0" i="0" u="none" strike="noStrike" kern="1200" baseline="0" dirty="0" smtClean="0">
                <a:solidFill>
                  <a:schemeClr val="tx1"/>
                </a:solidFill>
                <a:latin typeface="+mn-lt"/>
                <a:ea typeface="+mn-ea"/>
                <a:cs typeface="+mn-cs"/>
              </a:rPr>
              <a:t>environment. SOAR orchestrates the collection of alerts, assesses their criticality, coordinates incident response and remediation, and measures the whole process. One example is the response to reported</a:t>
            </a:r>
          </a:p>
          <a:p>
            <a:r>
              <a:rPr lang="en-US" sz="1200" b="0" i="0" u="none" strike="noStrike" kern="1200" baseline="0" dirty="0" smtClean="0">
                <a:solidFill>
                  <a:schemeClr val="tx1"/>
                </a:solidFill>
                <a:latin typeface="+mn-lt"/>
                <a:ea typeface="+mn-ea"/>
                <a:cs typeface="+mn-cs"/>
              </a:rPr>
              <a:t>email that may be suspicious. The end user reports to the SOC a suspicious email, which would require an investigation to confirm whether sender has a bad reputation (through threat intelligence). The use</a:t>
            </a:r>
          </a:p>
          <a:p>
            <a:r>
              <a:rPr lang="en-US" sz="1200" b="0" i="0" u="none" strike="noStrike" kern="1200" baseline="0" dirty="0" smtClean="0">
                <a:solidFill>
                  <a:schemeClr val="tx1"/>
                </a:solidFill>
                <a:latin typeface="+mn-lt"/>
                <a:ea typeface="+mn-ea"/>
                <a:cs typeface="+mn-cs"/>
              </a:rPr>
              <a:t>of DNS tools would confirm origin of the email. The analyst would have to extract any hyperlink from the email to validate through URL reputation, or to detonate the link through a secure environment or to</a:t>
            </a:r>
          </a:p>
          <a:p>
            <a:r>
              <a:rPr lang="en-US" sz="1200" b="0" i="0" u="none" strike="noStrike" kern="1200" baseline="0" dirty="0" smtClean="0">
                <a:solidFill>
                  <a:schemeClr val="tx1"/>
                </a:solidFill>
                <a:latin typeface="+mn-lt"/>
                <a:ea typeface="+mn-ea"/>
                <a:cs typeface="+mn-cs"/>
              </a:rPr>
              <a:t>run attachments on a sandbox. This process would be done for every reported suspicious email to transform it to an incident. Orchestration provides enough information (automating the data collection</a:t>
            </a:r>
          </a:p>
          <a:p>
            <a:r>
              <a:rPr lang="en-US" sz="1200" b="0" i="0" u="none" strike="noStrike" kern="1200" baseline="0" dirty="0" smtClean="0">
                <a:solidFill>
                  <a:schemeClr val="tx1"/>
                </a:solidFill>
                <a:latin typeface="+mn-lt"/>
                <a:ea typeface="+mn-ea"/>
                <a:cs typeface="+mn-cs"/>
              </a:rPr>
              <a:t>into a single place) to help the analyst to review and decide if the situation is suspicious. If the investigation confirms an incident, it would initiate the workflow (playbook) to respond to the incident.</a:t>
            </a:r>
          </a:p>
          <a:p>
            <a:r>
              <a:rPr lang="en-US" sz="1200" b="0" i="0" u="none" strike="noStrike" kern="1200" baseline="0" dirty="0" smtClean="0">
                <a:solidFill>
                  <a:schemeClr val="tx1"/>
                </a:solidFill>
                <a:latin typeface="+mn-lt"/>
                <a:ea typeface="+mn-ea"/>
                <a:cs typeface="+mn-cs"/>
              </a:rPr>
              <a:t>Integration with the email system, sandbox and ticket system would provide an automated process to look at the email system to find all messages with a suspicious link or attachment. Then, the system</a:t>
            </a:r>
          </a:p>
          <a:p>
            <a:r>
              <a:rPr lang="en-US" sz="1200" b="0" i="0" u="none" strike="noStrike" kern="1200" baseline="0" dirty="0" smtClean="0">
                <a:solidFill>
                  <a:schemeClr val="tx1"/>
                </a:solidFill>
                <a:latin typeface="+mn-lt"/>
                <a:ea typeface="+mn-ea"/>
                <a:cs typeface="+mn-cs"/>
              </a:rPr>
              <a:t>would quarantine email that was sent to other users, while waiting for the decision of deleting or allowing access to quarantined email. Think of the process as conducting an orchestra: a conductor</a:t>
            </a:r>
          </a:p>
          <a:p>
            <a:r>
              <a:rPr lang="en-US" sz="1200" b="0" i="0" u="none" strike="noStrike" kern="1200" baseline="0" dirty="0" smtClean="0">
                <a:solidFill>
                  <a:schemeClr val="tx1"/>
                </a:solidFill>
                <a:latin typeface="+mn-lt"/>
                <a:ea typeface="+mn-ea"/>
                <a:cs typeface="+mn-cs"/>
              </a:rPr>
              <a:t>controls multiple musical instruments to produce not just noise, but music. Today, security teams have the problem of having to pick up and play each instrument, but they can't play many instruments at</a:t>
            </a:r>
          </a:p>
          <a:p>
            <a:r>
              <a:rPr lang="en-US" sz="1200" b="0" i="0" u="none" strike="noStrike" kern="1200" baseline="0" dirty="0" smtClean="0">
                <a:solidFill>
                  <a:schemeClr val="tx1"/>
                </a:solidFill>
                <a:latin typeface="+mn-lt"/>
                <a:ea typeface="+mn-ea"/>
                <a:cs typeface="+mn-cs"/>
              </a:rPr>
              <a:t>the same time. It takes time to pick and up put down each instrument. In the world of security operations, this is called "context switching," and it costs teams time (dead time) to orchestrate and perform</a:t>
            </a:r>
          </a:p>
          <a:p>
            <a:r>
              <a:rPr lang="en-US" sz="1200" b="0" i="0" u="none" strike="noStrike" kern="1200" baseline="0" dirty="0" smtClean="0">
                <a:solidFill>
                  <a:schemeClr val="tx1"/>
                </a:solidFill>
                <a:latin typeface="+mn-lt"/>
                <a:ea typeface="+mn-ea"/>
                <a:cs typeface="+mn-cs"/>
              </a:rPr>
              <a:t>each step in a process.</a:t>
            </a:r>
          </a:p>
        </p:txBody>
      </p:sp>
      <p:sp>
        <p:nvSpPr>
          <p:cNvPr id="4" name="Slide Number Placeholder 3"/>
          <p:cNvSpPr>
            <a:spLocks noGrp="1"/>
          </p:cNvSpPr>
          <p:nvPr>
            <p:ph type="sldNum" sz="quarter" idx="10"/>
          </p:nvPr>
        </p:nvSpPr>
        <p:spPr/>
        <p:txBody>
          <a:bodyPr/>
          <a:lstStyle/>
          <a:p>
            <a:fld id="{BAAE8872-FD09-4043-AA31-E2931335F5EE}" type="slidenum">
              <a:rPr lang="en-US" smtClean="0"/>
              <a:t>7</a:t>
            </a:fld>
            <a:endParaRPr lang="en-US"/>
          </a:p>
        </p:txBody>
      </p:sp>
    </p:spTree>
    <p:extLst>
      <p:ext uri="{BB962C8B-B14F-4D97-AF65-F5344CB8AC3E}">
        <p14:creationId xmlns:p14="http://schemas.microsoft.com/office/powerpoint/2010/main" val="90040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Some vendors use the terms "automation" and "orchestration" interchangeably as synonyms, although they are not the same concept.</a:t>
            </a:r>
          </a:p>
          <a:p>
            <a:r>
              <a:rPr lang="en-US" sz="1200" b="0" i="0" u="none" strike="noStrike" kern="1200" baseline="0" dirty="0" smtClean="0">
                <a:solidFill>
                  <a:schemeClr val="tx1"/>
                </a:solidFill>
                <a:latin typeface="+mn-lt"/>
                <a:ea typeface="+mn-ea"/>
                <a:cs typeface="+mn-cs"/>
              </a:rPr>
              <a:t>Automation is a subset of orchestration. It allows multiple tasks (commonly called "playbooks") to execute numerous tasks on either partial or full elements of a security process. The security operations</a:t>
            </a:r>
          </a:p>
          <a:p>
            <a:r>
              <a:rPr lang="en-US" sz="1200" b="0" i="0" u="none" strike="noStrike" kern="1200" baseline="0" dirty="0" smtClean="0">
                <a:solidFill>
                  <a:schemeClr val="tx1"/>
                </a:solidFill>
                <a:latin typeface="+mn-lt"/>
                <a:ea typeface="+mn-ea"/>
                <a:cs typeface="+mn-cs"/>
              </a:rPr>
              <a:t>teams can build out relatively sophisticated processes with automation to improve accuracy and time to action. For example, a SIEM could check if an IP addresses has been seen, or block an IP address on</a:t>
            </a:r>
          </a:p>
          <a:p>
            <a:r>
              <a:rPr lang="en-US" sz="1200" b="0" i="0" u="none" strike="noStrike" kern="1200" baseline="0" dirty="0" smtClean="0">
                <a:solidFill>
                  <a:schemeClr val="tx1"/>
                </a:solidFill>
                <a:latin typeface="+mn-lt"/>
                <a:ea typeface="+mn-ea"/>
                <a:cs typeface="+mn-cs"/>
              </a:rPr>
              <a:t>a firewall or intrusion detection and prevention system (IDPS), or a URL on a secure web gateway. It can then create a ticket in your ticketing system or connect to Windows Active Directory, and lock or reset</a:t>
            </a:r>
          </a:p>
          <a:p>
            <a:r>
              <a:rPr lang="en-US" sz="1200" b="0" i="0" u="none" strike="noStrike" kern="1200" baseline="0" dirty="0" smtClean="0">
                <a:solidFill>
                  <a:schemeClr val="tx1"/>
                </a:solidFill>
                <a:latin typeface="+mn-lt"/>
                <a:ea typeface="+mn-ea"/>
                <a:cs typeface="+mn-cs"/>
              </a:rPr>
              <a:t>the password for a user's account.</a:t>
            </a:r>
          </a:p>
          <a:p>
            <a:r>
              <a:rPr lang="en-US" sz="1200" b="0" i="0" u="none" strike="noStrike" kern="1200" baseline="0" dirty="0" smtClean="0">
                <a:solidFill>
                  <a:schemeClr val="tx1"/>
                </a:solidFill>
                <a:latin typeface="+mn-lt"/>
                <a:ea typeface="+mn-ea"/>
                <a:cs typeface="+mn-cs"/>
              </a:rPr>
              <a:t>Table 2 outlines the main requirements for auto</a:t>
            </a:r>
            <a:endParaRPr lang="en-US" dirty="0"/>
          </a:p>
        </p:txBody>
      </p:sp>
      <p:sp>
        <p:nvSpPr>
          <p:cNvPr id="4" name="Slide Number Placeholder 3"/>
          <p:cNvSpPr>
            <a:spLocks noGrp="1"/>
          </p:cNvSpPr>
          <p:nvPr>
            <p:ph type="sldNum" sz="quarter" idx="10"/>
          </p:nvPr>
        </p:nvSpPr>
        <p:spPr/>
        <p:txBody>
          <a:bodyPr/>
          <a:lstStyle/>
          <a:p>
            <a:fld id="{BAAE8872-FD09-4043-AA31-E2931335F5EE}" type="slidenum">
              <a:rPr lang="en-US" smtClean="0"/>
              <a:t>8</a:t>
            </a:fld>
            <a:endParaRPr lang="en-US"/>
          </a:p>
        </p:txBody>
      </p:sp>
    </p:spTree>
    <p:extLst>
      <p:ext uri="{BB962C8B-B14F-4D97-AF65-F5344CB8AC3E}">
        <p14:creationId xmlns:p14="http://schemas.microsoft.com/office/powerpoint/2010/main" val="380757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Incident Management and Collaboration</a:t>
            </a:r>
          </a:p>
          <a:p>
            <a:r>
              <a:rPr lang="en-US" sz="1200" b="0" i="0" u="none" strike="noStrike" kern="1200" baseline="0" dirty="0" smtClean="0">
                <a:solidFill>
                  <a:schemeClr val="tx1"/>
                </a:solidFill>
                <a:latin typeface="+mn-lt"/>
                <a:ea typeface="+mn-ea"/>
                <a:cs typeface="+mn-cs"/>
              </a:rPr>
              <a:t>Another function of the SOC that the SOAR tools make more efficient is the management of the incidents and the improved collaboration between team members working together on incidents.</a:t>
            </a:r>
          </a:p>
          <a:p>
            <a:r>
              <a:rPr lang="en-US" sz="1200" b="0" i="0" u="none" strike="noStrike" kern="1200" baseline="0" dirty="0" smtClean="0">
                <a:solidFill>
                  <a:schemeClr val="tx1"/>
                </a:solidFill>
                <a:latin typeface="+mn-lt"/>
                <a:ea typeface="+mn-ea"/>
                <a:cs typeface="+mn-cs"/>
              </a:rPr>
              <a:t>This major function is complex. It deals with the life cycle of the incident from the moment an alert is generated, to the initial triage, to the validation of true/false positive, to the hunting and finally the</a:t>
            </a:r>
          </a:p>
          <a:p>
            <a:r>
              <a:rPr lang="en-US" sz="1200" b="0" i="0" u="none" strike="noStrike" kern="1200" baseline="0" dirty="0" smtClean="0">
                <a:solidFill>
                  <a:schemeClr val="tx1"/>
                </a:solidFill>
                <a:latin typeface="+mn-lt"/>
                <a:ea typeface="+mn-ea"/>
                <a:cs typeface="+mn-cs"/>
              </a:rPr>
              <a:t>remediation. To carry on this life cycle, the SOC team needs to collaborate and use an efficient collaboration framework, while threat intelligence becomes an integral part of the data points for this process.</a:t>
            </a:r>
          </a:p>
          <a:p>
            <a:r>
              <a:rPr lang="en-US" sz="1200" b="0" i="0" u="none" strike="noStrike" kern="1200" baseline="0" dirty="0" smtClean="0">
                <a:solidFill>
                  <a:schemeClr val="tx1"/>
                </a:solidFill>
                <a:latin typeface="+mn-lt"/>
                <a:ea typeface="+mn-ea"/>
                <a:cs typeface="+mn-cs"/>
              </a:rPr>
              <a:t>Incident management and collaboration comprises several activities, described in the following sections.</a:t>
            </a:r>
          </a:p>
          <a:p>
            <a:r>
              <a:rPr lang="en-US" sz="1200" b="0" i="0" u="none" strike="noStrike" kern="1200" baseline="0" dirty="0" smtClean="0">
                <a:solidFill>
                  <a:schemeClr val="tx1"/>
                </a:solidFill>
                <a:latin typeface="+mn-lt"/>
                <a:ea typeface="+mn-ea"/>
                <a:cs typeface="+mn-cs"/>
              </a:rPr>
              <a:t>ALERT PROCESSING AND TRIAGE</a:t>
            </a:r>
          </a:p>
          <a:p>
            <a:r>
              <a:rPr lang="en-US" sz="1200" b="0" i="0" u="none" strike="noStrike" kern="1200" baseline="0" dirty="0" smtClean="0">
                <a:solidFill>
                  <a:schemeClr val="tx1"/>
                </a:solidFill>
                <a:latin typeface="+mn-lt"/>
                <a:ea typeface="+mn-ea"/>
                <a:cs typeface="+mn-cs"/>
              </a:rPr>
              <a:t>Two key metrics for information security are the mean time to detect (MTTD) and mean time to respond (MTTR). To accomplish an efficient incident response, SOC analysts need a better way to gather</a:t>
            </a:r>
          </a:p>
          <a:p>
            <a:r>
              <a:rPr lang="en-US" sz="1200" b="0" i="0" u="none" strike="noStrike" kern="1200" baseline="0" dirty="0" smtClean="0">
                <a:solidFill>
                  <a:schemeClr val="tx1"/>
                </a:solidFill>
                <a:latin typeface="+mn-lt"/>
                <a:ea typeface="+mn-ea"/>
                <a:cs typeface="+mn-cs"/>
              </a:rPr>
              <a:t>supporting information from a wide range of sources to assess and determine which alerts are real incidents. SOAR technologies gather and analyze various security data. The data is then made available</a:t>
            </a:r>
          </a:p>
          <a:p>
            <a:r>
              <a:rPr lang="en-US" sz="1200" b="0" i="0" u="none" strike="noStrike" kern="1200" baseline="0" dirty="0" smtClean="0">
                <a:solidFill>
                  <a:schemeClr val="tx1"/>
                </a:solidFill>
                <a:latin typeface="+mn-lt"/>
                <a:ea typeface="+mn-ea"/>
                <a:cs typeface="+mn-cs"/>
              </a:rPr>
              <a:t>and consumable by different stakeholders and for use cases beyond the original purpose. Triage will ensure that incidents based on information collected from other sources will be prioritized based on</a:t>
            </a:r>
          </a:p>
          <a:p>
            <a:r>
              <a:rPr lang="en-US" sz="1200" b="0" i="0" u="none" strike="noStrike" kern="1200" baseline="0" dirty="0" smtClean="0">
                <a:solidFill>
                  <a:schemeClr val="tx1"/>
                </a:solidFill>
                <a:latin typeface="+mn-lt"/>
                <a:ea typeface="+mn-ea"/>
                <a:cs typeface="+mn-cs"/>
              </a:rPr>
              <a:t>criticality and level of impact.</a:t>
            </a:r>
          </a:p>
          <a:p>
            <a:r>
              <a:rPr lang="en-US" sz="1200" b="0" i="0" u="none" strike="noStrike" kern="1200" baseline="0" dirty="0" smtClean="0">
                <a:solidFill>
                  <a:schemeClr val="tx1"/>
                </a:solidFill>
                <a:latin typeface="+mn-lt"/>
                <a:ea typeface="+mn-ea"/>
                <a:cs typeface="+mn-cs"/>
              </a:rPr>
              <a:t>Event collection is commonly achieved through integration with a SIEM platform. Some solutions can automatically generate incidents for investigation. This removes the need to have a human first notice</a:t>
            </a:r>
          </a:p>
          <a:p>
            <a:r>
              <a:rPr lang="en-US" sz="1200" b="0" i="0" u="none" strike="noStrike" kern="1200" baseline="0" dirty="0" smtClean="0">
                <a:solidFill>
                  <a:schemeClr val="tx1"/>
                </a:solidFill>
                <a:latin typeface="+mn-lt"/>
                <a:ea typeface="+mn-ea"/>
                <a:cs typeface="+mn-cs"/>
              </a:rPr>
              <a:t>an incident and then invoke a manual step to create the instance of that incident. A key advantage of deploying SOAR technology is the first pass on alerts to reduce the noise or reduce the subsequent</a:t>
            </a:r>
          </a:p>
          <a:p>
            <a:r>
              <a:rPr lang="en-US" sz="1200" b="0" i="0" u="none" strike="noStrike" kern="1200" baseline="0" dirty="0" smtClean="0">
                <a:solidFill>
                  <a:schemeClr val="tx1"/>
                </a:solidFill>
                <a:latin typeface="+mn-lt"/>
                <a:ea typeface="+mn-ea"/>
                <a:cs typeface="+mn-cs"/>
              </a:rPr>
              <a:t>workload of analysts.</a:t>
            </a:r>
          </a:p>
          <a:p>
            <a:r>
              <a:rPr lang="en-US" sz="1200" b="0" i="0" u="none" strike="noStrike" kern="1200" baseline="0" dirty="0" smtClean="0">
                <a:solidFill>
                  <a:schemeClr val="tx1"/>
                </a:solidFill>
                <a:latin typeface="+mn-lt"/>
                <a:ea typeface="+mn-ea"/>
                <a:cs typeface="+mn-cs"/>
              </a:rPr>
              <a:t>JOURNALING AND EVIDENTIARY SUPPORT</a:t>
            </a:r>
          </a:p>
          <a:p>
            <a:r>
              <a:rPr lang="en-US" sz="1200" b="0" i="0" u="none" strike="noStrike" kern="1200" baseline="0" dirty="0" smtClean="0">
                <a:solidFill>
                  <a:schemeClr val="tx1"/>
                </a:solidFill>
                <a:latin typeface="+mn-lt"/>
                <a:ea typeface="+mn-ea"/>
                <a:cs typeface="+mn-cs"/>
              </a:rPr>
              <a:t>Some SOAR solutions can record information about actions taken, including details of the action itself, the person taking the action and when it occurred. Such journaling can be extremely useful in complex</a:t>
            </a:r>
          </a:p>
          <a:p>
            <a:r>
              <a:rPr lang="en-US" sz="1200" b="0" i="0" u="none" strike="noStrike" kern="1200" baseline="0" dirty="0" smtClean="0">
                <a:solidFill>
                  <a:schemeClr val="tx1"/>
                </a:solidFill>
                <a:latin typeface="+mn-lt"/>
                <a:ea typeface="+mn-ea"/>
                <a:cs typeface="+mn-cs"/>
              </a:rPr>
              <a:t>incidents where the following characteristics may apply:</a:t>
            </a:r>
          </a:p>
          <a:p>
            <a:r>
              <a:rPr lang="en-US" sz="1200" b="0" i="0" u="none" strike="noStrike" kern="1200" baseline="0" dirty="0" smtClean="0">
                <a:solidFill>
                  <a:schemeClr val="tx1"/>
                </a:solidFill>
                <a:latin typeface="+mn-lt"/>
                <a:ea typeface="+mn-ea"/>
                <a:cs typeface="+mn-cs"/>
              </a:rPr>
              <a:t>There are questions as to whether apparently separate activity may or may not be linked to a broader operation by the adversary.</a:t>
            </a:r>
          </a:p>
          <a:p>
            <a:r>
              <a:rPr lang="en-US" sz="1200" b="0" i="0" u="none" strike="noStrike" kern="1200" baseline="0" dirty="0" smtClean="0">
                <a:solidFill>
                  <a:schemeClr val="tx1"/>
                </a:solidFill>
                <a:latin typeface="+mn-lt"/>
                <a:ea typeface="+mn-ea"/>
                <a:cs typeface="+mn-cs"/>
              </a:rPr>
              <a:t>The incident takes place over an extended period, and so records of activity become a reliable corporate memory.</a:t>
            </a:r>
          </a:p>
          <a:p>
            <a:r>
              <a:rPr lang="en-US" sz="1200" b="0" i="0" u="none" strike="noStrike" kern="1200" baseline="0" dirty="0" smtClean="0">
                <a:solidFill>
                  <a:schemeClr val="tx1"/>
                </a:solidFill>
                <a:latin typeface="+mn-lt"/>
                <a:ea typeface="+mn-ea"/>
                <a:cs typeface="+mn-cs"/>
              </a:rPr>
              <a:t>There are multiple people working on an incident or action</a:t>
            </a:r>
          </a:p>
          <a:p>
            <a:r>
              <a:rPr lang="en-US" sz="1200" b="0" i="0" u="none" strike="noStrike" kern="1200" baseline="0" dirty="0" smtClean="0">
                <a:solidFill>
                  <a:schemeClr val="tx1"/>
                </a:solidFill>
                <a:latin typeface="+mn-lt"/>
                <a:ea typeface="+mn-ea"/>
                <a:cs typeface="+mn-cs"/>
              </a:rPr>
              <a:t>Regulations and other mandates require reports to be produced</a:t>
            </a:r>
          </a:p>
          <a:p>
            <a:r>
              <a:rPr lang="en-US" sz="1200" b="0" i="0" u="none" strike="noStrike" kern="1200" baseline="0" dirty="0" smtClean="0">
                <a:solidFill>
                  <a:schemeClr val="tx1"/>
                </a:solidFill>
                <a:latin typeface="+mn-lt"/>
                <a:ea typeface="+mn-ea"/>
                <a:cs typeface="+mn-cs"/>
              </a:rPr>
              <a:t>Table 3 outlines the main requirements for journaling and evidentiary support in SOAR tools.</a:t>
            </a:r>
            <a:endParaRPr lang="en-US" dirty="0"/>
          </a:p>
        </p:txBody>
      </p:sp>
      <p:sp>
        <p:nvSpPr>
          <p:cNvPr id="4" name="Slide Number Placeholder 3"/>
          <p:cNvSpPr>
            <a:spLocks noGrp="1"/>
          </p:cNvSpPr>
          <p:nvPr>
            <p:ph type="sldNum" sz="quarter" idx="10"/>
          </p:nvPr>
        </p:nvSpPr>
        <p:spPr/>
        <p:txBody>
          <a:bodyPr/>
          <a:lstStyle/>
          <a:p>
            <a:fld id="{BAAE8872-FD09-4043-AA31-E2931335F5EE}" type="slidenum">
              <a:rPr lang="en-US" smtClean="0"/>
              <a:t>9</a:t>
            </a:fld>
            <a:endParaRPr lang="en-US"/>
          </a:p>
        </p:txBody>
      </p:sp>
    </p:spTree>
    <p:extLst>
      <p:ext uri="{BB962C8B-B14F-4D97-AF65-F5344CB8AC3E}">
        <p14:creationId xmlns:p14="http://schemas.microsoft.com/office/powerpoint/2010/main" val="1115018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Two forms of security operations automation are often encountered: one focusing on automating the workflow and policy execution around security operations; the other automating the configuration of</a:t>
            </a:r>
          </a:p>
          <a:p>
            <a:r>
              <a:rPr lang="en-US" sz="1200" b="0" i="0" u="none" strike="noStrike" kern="1200" baseline="0" dirty="0" smtClean="0">
                <a:solidFill>
                  <a:schemeClr val="tx1"/>
                </a:solidFill>
                <a:latin typeface="+mn-lt"/>
                <a:ea typeface="+mn-ea"/>
                <a:cs typeface="+mn-cs"/>
              </a:rPr>
              <a:t>compensating controls and threat countermeasure implementation. To fully automate or </a:t>
            </a:r>
            <a:r>
              <a:rPr lang="en-US" sz="1200" b="0" i="0" u="none" strike="noStrike" kern="1200" baseline="0" dirty="0" err="1" smtClean="0">
                <a:solidFill>
                  <a:schemeClr val="tx1"/>
                </a:solidFill>
                <a:latin typeface="+mn-lt"/>
                <a:ea typeface="+mn-ea"/>
                <a:cs typeface="+mn-cs"/>
              </a:rPr>
              <a:t>semiautomate</a:t>
            </a:r>
            <a:r>
              <a:rPr lang="en-US" sz="1200" b="0" i="0" u="none" strike="noStrike" kern="1200" baseline="0" dirty="0" smtClean="0">
                <a:solidFill>
                  <a:schemeClr val="tx1"/>
                </a:solidFill>
                <a:latin typeface="+mn-lt"/>
                <a:ea typeface="+mn-ea"/>
                <a:cs typeface="+mn-cs"/>
              </a:rPr>
              <a:t> these tasks, solutions frequently provide libraries of common and best-practice playbooks, scripts</a:t>
            </a:r>
          </a:p>
          <a:p>
            <a:r>
              <a:rPr lang="en-US" sz="1200" b="0" i="0" u="none" strike="noStrike" kern="1200" baseline="0" dirty="0" smtClean="0">
                <a:solidFill>
                  <a:schemeClr val="tx1"/>
                </a:solidFill>
                <a:latin typeface="+mn-lt"/>
                <a:ea typeface="+mn-ea"/>
                <a:cs typeface="+mn-cs"/>
              </a:rPr>
              <a:t>and connectors covering remediation and response actions and processes. These should support the formalization, enforcement and gathering of key performance indicators of security policies. Custom</a:t>
            </a:r>
          </a:p>
          <a:p>
            <a:r>
              <a:rPr lang="en-US" sz="1200" b="0" i="0" u="none" strike="noStrike" kern="1200" baseline="0" dirty="0" smtClean="0">
                <a:solidFill>
                  <a:schemeClr val="tx1"/>
                </a:solidFill>
                <a:latin typeface="+mn-lt"/>
                <a:ea typeface="+mn-ea"/>
                <a:cs typeface="+mn-cs"/>
              </a:rPr>
              <a:t>workflow implementation must also be supported.</a:t>
            </a:r>
          </a:p>
          <a:p>
            <a:r>
              <a:rPr lang="en-US" sz="1200" b="0" i="0" u="none" strike="noStrike" kern="1200" baseline="0" dirty="0" smtClean="0">
                <a:solidFill>
                  <a:schemeClr val="tx1"/>
                </a:solidFill>
                <a:latin typeface="+mn-lt"/>
                <a:ea typeface="+mn-ea"/>
                <a:cs typeface="+mn-cs"/>
              </a:rPr>
              <a:t>One of the biggest challenges in IT security operations capturing and retaining this "group knowledge" that exists within environments. Security operations staff often have an overabundance of notes,</a:t>
            </a:r>
          </a:p>
          <a:p>
            <a:r>
              <a:rPr lang="en-US" sz="1200" b="0" i="0" u="none" strike="noStrike" kern="1200" baseline="0" dirty="0" smtClean="0">
                <a:solidFill>
                  <a:schemeClr val="tx1"/>
                </a:solidFill>
                <a:latin typeface="+mn-lt"/>
                <a:ea typeface="+mn-ea"/>
                <a:cs typeface="+mn-cs"/>
              </a:rPr>
              <a:t>scripts and documents that describe in extreme detail how to perform a specific task. Additionally, these are often kept in an analyst's own head, and not fully documented. One of the hidden benefits of</a:t>
            </a:r>
          </a:p>
          <a:p>
            <a:r>
              <a:rPr lang="en-US" sz="1200" b="0" i="0" u="none" strike="noStrike" kern="1200" baseline="0" dirty="0" smtClean="0">
                <a:solidFill>
                  <a:schemeClr val="tx1"/>
                </a:solidFill>
                <a:latin typeface="+mn-lt"/>
                <a:ea typeface="+mn-ea"/>
                <a:cs typeface="+mn-cs"/>
              </a:rPr>
              <a:t>SOAR is the ability to codify tribal knowledge into tools, so it can be captured and used by many others. Gartner inquiries</a:t>
            </a:r>
            <a:endParaRPr lang="en-US" dirty="0"/>
          </a:p>
        </p:txBody>
      </p:sp>
      <p:sp>
        <p:nvSpPr>
          <p:cNvPr id="4" name="Slide Number Placeholder 3"/>
          <p:cNvSpPr>
            <a:spLocks noGrp="1"/>
          </p:cNvSpPr>
          <p:nvPr>
            <p:ph type="sldNum" sz="quarter" idx="10"/>
          </p:nvPr>
        </p:nvSpPr>
        <p:spPr/>
        <p:txBody>
          <a:bodyPr/>
          <a:lstStyle/>
          <a:p>
            <a:fld id="{BAAE8872-FD09-4043-AA31-E2931335F5EE}" type="slidenum">
              <a:rPr lang="en-US" smtClean="0"/>
              <a:t>10</a:t>
            </a:fld>
            <a:endParaRPr lang="en-US"/>
          </a:p>
        </p:txBody>
      </p:sp>
    </p:spTree>
    <p:extLst>
      <p:ext uri="{BB962C8B-B14F-4D97-AF65-F5344CB8AC3E}">
        <p14:creationId xmlns:p14="http://schemas.microsoft.com/office/powerpoint/2010/main" val="1582361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3"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733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081" y="212808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3" name="Text Placeholder 2"/>
          <p:cNvSpPr>
            <a:spLocks noGrp="1"/>
          </p:cNvSpPr>
          <p:nvPr>
            <p:ph type="body" idx="1"/>
          </p:nvPr>
        </p:nvSpPr>
        <p:spPr>
          <a:xfrm>
            <a:off x="722313" y="280520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5"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57335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3178683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730153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730153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730153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73015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73015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2516"/>
            <a:ext cx="8229600" cy="750712"/>
          </a:xfrm>
        </p:spPr>
        <p:txBody>
          <a:bodyPr>
            <a:normAutofit/>
          </a:bodyPr>
          <a:lstStyle>
            <a:lvl1pPr algn="l">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407408" cy="3394472"/>
          </a:xfrm>
        </p:spPr>
        <p:txBody>
          <a:bodyPr/>
          <a:lstStyle>
            <a:lvl1pPr>
              <a:defRPr sz="2800" b="0" i="0">
                <a:solidFill>
                  <a:srgbClr val="0F3049"/>
                </a:solidFill>
                <a:latin typeface="Calibri Light"/>
                <a:cs typeface="Calibri Light"/>
              </a:defRPr>
            </a:lvl1pPr>
            <a:lvl2pPr>
              <a:defRPr sz="2400" b="0" i="0">
                <a:solidFill>
                  <a:srgbClr val="0F3049"/>
                </a:solidFill>
                <a:latin typeface="Calibri Light"/>
                <a:cs typeface="Calibri Light"/>
              </a:defRPr>
            </a:lvl2pPr>
            <a:lvl3pPr>
              <a:defRPr sz="2000" b="0" i="0">
                <a:solidFill>
                  <a:srgbClr val="0F3049"/>
                </a:solidFill>
                <a:latin typeface="Calibri Light"/>
                <a:cs typeface="Calibri Light"/>
              </a:defRPr>
            </a:lvl3pPr>
            <a:lvl4pPr>
              <a:defRPr sz="1800" b="0" i="0">
                <a:solidFill>
                  <a:srgbClr val="0F3049"/>
                </a:solidFill>
                <a:latin typeface="Calibri Light"/>
                <a:cs typeface="Calibri Light"/>
              </a:defRPr>
            </a:lvl4pPr>
            <a:lvl5pPr>
              <a:defRPr sz="1800" b="0" i="0">
                <a:solidFill>
                  <a:srgbClr val="0F3049"/>
                </a:solidFill>
                <a:latin typeface="Calibri Light"/>
                <a:cs typeface="Calibri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449824" y="1570024"/>
            <a:ext cx="3236976" cy="2254583"/>
          </a:xfrm>
        </p:spPr>
        <p:txBody>
          <a:bodyPr anchor="ctr">
            <a:normAutofit/>
          </a:bodyPr>
          <a:lstStyle>
            <a:lvl1pPr marL="0" indent="0">
              <a:buNone/>
              <a:defRPr sz="2400">
                <a:solidFill>
                  <a:schemeClr val="bg1"/>
                </a:solidFill>
                <a:latin typeface="Century Gothic"/>
                <a:cs typeface="Century Gothic"/>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FACT, STAT, OR QUOTE HERE LOOKS LIKE THIS.</a:t>
            </a:r>
          </a:p>
        </p:txBody>
      </p:sp>
      <p:sp>
        <p:nvSpPr>
          <p:cNvPr id="5"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1850774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2516"/>
            <a:ext cx="8229600" cy="750712"/>
          </a:xfrm>
        </p:spPr>
        <p:txBody>
          <a:bodyPr>
            <a:normAutofit/>
          </a:bodyPr>
          <a:lstStyle>
            <a:lvl1pPr algn="l">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325112" cy="3394472"/>
          </a:xfrm>
        </p:spPr>
        <p:txBody>
          <a:bodyPr/>
          <a:lstStyle>
            <a:lvl1pPr>
              <a:defRPr sz="2800" b="0" i="0">
                <a:solidFill>
                  <a:srgbClr val="0F3049"/>
                </a:solidFill>
                <a:latin typeface="Calibri Light"/>
                <a:cs typeface="Calibri Light"/>
              </a:defRPr>
            </a:lvl1pPr>
            <a:lvl2pPr>
              <a:defRPr sz="2400" b="0" i="0">
                <a:solidFill>
                  <a:srgbClr val="0F3049"/>
                </a:solidFill>
                <a:latin typeface="Calibri Light"/>
                <a:cs typeface="Calibri Light"/>
              </a:defRPr>
            </a:lvl2pPr>
            <a:lvl3pPr>
              <a:defRPr sz="2000" b="0" i="0">
                <a:solidFill>
                  <a:srgbClr val="0F3049"/>
                </a:solidFill>
                <a:latin typeface="Calibri Light"/>
                <a:cs typeface="Calibri Light"/>
              </a:defRPr>
            </a:lvl3pPr>
            <a:lvl4pPr>
              <a:defRPr sz="1800" b="0" i="0">
                <a:solidFill>
                  <a:srgbClr val="0F3049"/>
                </a:solidFill>
                <a:latin typeface="Calibri Light"/>
                <a:cs typeface="Calibri Light"/>
              </a:defRPr>
            </a:lvl4pPr>
            <a:lvl5pPr>
              <a:defRPr sz="1800" b="0" i="0">
                <a:solidFill>
                  <a:srgbClr val="0F3049"/>
                </a:solidFill>
                <a:latin typeface="Calibri Light"/>
                <a:cs typeface="Calibri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522976" y="1570024"/>
            <a:ext cx="3163824" cy="2254583"/>
          </a:xfrm>
        </p:spPr>
        <p:txBody>
          <a:bodyPr anchor="ctr">
            <a:normAutofit/>
          </a:bodyPr>
          <a:lstStyle>
            <a:lvl1pPr marL="0" indent="0">
              <a:buNone/>
              <a:defRPr sz="2400">
                <a:solidFill>
                  <a:schemeClr val="bg1"/>
                </a:solidFill>
                <a:latin typeface="Century Gothic"/>
                <a:cs typeface="Century Gothic"/>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FACT, STAT, OR QUOTE HERE LOOKS LIKE THIS.</a:t>
            </a:r>
          </a:p>
        </p:txBody>
      </p:sp>
      <p:sp>
        <p:nvSpPr>
          <p:cNvPr id="5"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45321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Two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2516"/>
            <a:ext cx="8229600" cy="750712"/>
          </a:xfrm>
        </p:spPr>
        <p:txBody>
          <a:bodyPr>
            <a:normAutofit/>
          </a:bodyPr>
          <a:lstStyle>
            <a:lvl1pPr algn="l">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315968" cy="3394472"/>
          </a:xfrm>
        </p:spPr>
        <p:txBody>
          <a:bodyPr/>
          <a:lstStyle>
            <a:lvl1pPr>
              <a:defRPr sz="2800" b="0" i="0">
                <a:solidFill>
                  <a:srgbClr val="0F3049"/>
                </a:solidFill>
                <a:latin typeface="Calibri Light"/>
                <a:cs typeface="Calibri Light"/>
              </a:defRPr>
            </a:lvl1pPr>
            <a:lvl2pPr>
              <a:defRPr sz="2400" b="0" i="0">
                <a:solidFill>
                  <a:srgbClr val="0F3049"/>
                </a:solidFill>
                <a:latin typeface="Calibri Light"/>
                <a:cs typeface="Calibri Light"/>
              </a:defRPr>
            </a:lvl2pPr>
            <a:lvl3pPr>
              <a:defRPr sz="2000" b="0" i="0">
                <a:solidFill>
                  <a:srgbClr val="0F3049"/>
                </a:solidFill>
                <a:latin typeface="Calibri Light"/>
                <a:cs typeface="Calibri Light"/>
              </a:defRPr>
            </a:lvl3pPr>
            <a:lvl4pPr>
              <a:defRPr sz="1800" b="0" i="0">
                <a:solidFill>
                  <a:srgbClr val="0F3049"/>
                </a:solidFill>
                <a:latin typeface="Calibri Light"/>
                <a:cs typeface="Calibri Light"/>
              </a:defRPr>
            </a:lvl4pPr>
            <a:lvl5pPr>
              <a:defRPr sz="1800" b="0" i="0">
                <a:solidFill>
                  <a:srgbClr val="0F3049"/>
                </a:solidFill>
                <a:latin typeface="Calibri Light"/>
                <a:cs typeface="Calibri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513832" y="1570024"/>
            <a:ext cx="3172968" cy="2254583"/>
          </a:xfrm>
        </p:spPr>
        <p:txBody>
          <a:bodyPr anchor="ctr">
            <a:normAutofit/>
          </a:bodyPr>
          <a:lstStyle>
            <a:lvl1pPr marL="0" indent="0">
              <a:buNone/>
              <a:defRPr sz="2400">
                <a:solidFill>
                  <a:schemeClr val="bg1"/>
                </a:solidFill>
                <a:latin typeface="Century Gothic"/>
                <a:cs typeface="Century Gothic"/>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FACT, STAT, OR QUOTE HERE LOOKS LIKE THIS.</a:t>
            </a:r>
          </a:p>
        </p:txBody>
      </p:sp>
      <p:sp>
        <p:nvSpPr>
          <p:cNvPr id="5"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4532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5"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03925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3"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6034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5"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0392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5"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19800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5"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1980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5"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1980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4839"/>
            <a:ext cx="8229600" cy="728390"/>
          </a:xfrm>
        </p:spPr>
        <p:txBody>
          <a:bodyPr>
            <a:normAutofit/>
          </a:bodyPr>
          <a:lstStyle>
            <a:lvl1pPr>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p:txBody>
          <a:bodyPr/>
          <a:lstStyle>
            <a:lvl1pPr>
              <a:defRPr b="0" i="0">
                <a:solidFill>
                  <a:srgbClr val="0F3049"/>
                </a:solidFill>
                <a:latin typeface="Calibri Light"/>
                <a:cs typeface="Calibri Light"/>
              </a:defRPr>
            </a:lvl1pPr>
            <a:lvl2pPr>
              <a:defRPr b="0" i="0">
                <a:solidFill>
                  <a:srgbClr val="0F3049"/>
                </a:solidFill>
                <a:latin typeface="Calibri Light"/>
                <a:cs typeface="Calibri Light"/>
              </a:defRPr>
            </a:lvl2pPr>
            <a:lvl3pPr>
              <a:defRPr b="0" i="0">
                <a:solidFill>
                  <a:srgbClr val="0F3049"/>
                </a:solidFill>
                <a:latin typeface="Calibri Light"/>
                <a:cs typeface="Calibri Light"/>
              </a:defRPr>
            </a:lvl3pPr>
            <a:lvl4pPr>
              <a:defRPr b="0" i="0">
                <a:solidFill>
                  <a:srgbClr val="0F3049"/>
                </a:solidFill>
                <a:latin typeface="Calibri Light"/>
                <a:cs typeface="Calibri Light"/>
              </a:defRPr>
            </a:lvl4pPr>
            <a:lvl5pPr>
              <a:defRPr b="0" i="0">
                <a:solidFill>
                  <a:srgbClr val="0F3049"/>
                </a:solidFill>
                <a:latin typeface="Calibri Light"/>
                <a:cs typeface="Calibri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141490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4839"/>
            <a:ext cx="8229600" cy="728390"/>
          </a:xfrm>
        </p:spPr>
        <p:txBody>
          <a:bodyPr>
            <a:normAutofit/>
          </a:bodyPr>
          <a:lstStyle>
            <a:lvl1pPr>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p:txBody>
          <a:bodyPr/>
          <a:lstStyle>
            <a:lvl1pPr>
              <a:defRPr b="0" i="0">
                <a:solidFill>
                  <a:srgbClr val="0F3049"/>
                </a:solidFill>
                <a:latin typeface="Calibri Light"/>
                <a:cs typeface="Calibri Light"/>
              </a:defRPr>
            </a:lvl1pPr>
            <a:lvl2pPr>
              <a:defRPr b="0" i="0">
                <a:solidFill>
                  <a:srgbClr val="0F3049"/>
                </a:solidFill>
                <a:latin typeface="Calibri Light"/>
                <a:cs typeface="Calibri Light"/>
              </a:defRPr>
            </a:lvl2pPr>
            <a:lvl3pPr>
              <a:defRPr b="0" i="0">
                <a:solidFill>
                  <a:srgbClr val="0F3049"/>
                </a:solidFill>
                <a:latin typeface="Calibri Light"/>
                <a:cs typeface="Calibri Light"/>
              </a:defRPr>
            </a:lvl3pPr>
            <a:lvl4pPr>
              <a:defRPr b="0" i="0">
                <a:solidFill>
                  <a:srgbClr val="0F3049"/>
                </a:solidFill>
                <a:latin typeface="Calibri Light"/>
                <a:cs typeface="Calibri Light"/>
              </a:defRPr>
            </a:lvl4pPr>
            <a:lvl5pPr>
              <a:defRPr b="0" i="0">
                <a:solidFill>
                  <a:srgbClr val="0F3049"/>
                </a:solidFill>
                <a:latin typeface="Calibri Light"/>
                <a:cs typeface="Calibri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5"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333766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4839"/>
            <a:ext cx="8229600" cy="728390"/>
          </a:xfrm>
        </p:spPr>
        <p:txBody>
          <a:bodyPr>
            <a:normAutofit/>
          </a:bodyPr>
          <a:lstStyle>
            <a:lvl1pPr>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p:txBody>
          <a:bodyPr/>
          <a:lstStyle>
            <a:lvl1pPr>
              <a:defRPr b="0" i="0">
                <a:solidFill>
                  <a:srgbClr val="0F3049"/>
                </a:solidFill>
                <a:latin typeface="Calibri Light"/>
                <a:cs typeface="Calibri Light"/>
              </a:defRPr>
            </a:lvl1pPr>
            <a:lvl2pPr>
              <a:defRPr b="0" i="0">
                <a:solidFill>
                  <a:srgbClr val="0F3049"/>
                </a:solidFill>
                <a:latin typeface="Calibri Light"/>
                <a:cs typeface="Calibri Light"/>
              </a:defRPr>
            </a:lvl2pPr>
            <a:lvl3pPr>
              <a:defRPr b="0" i="0">
                <a:solidFill>
                  <a:srgbClr val="0F3049"/>
                </a:solidFill>
                <a:latin typeface="Calibri Light"/>
                <a:cs typeface="Calibri Light"/>
              </a:defRPr>
            </a:lvl3pPr>
            <a:lvl4pPr>
              <a:defRPr b="0" i="0">
                <a:solidFill>
                  <a:srgbClr val="0F3049"/>
                </a:solidFill>
                <a:latin typeface="Calibri Light"/>
                <a:cs typeface="Calibri Light"/>
              </a:defRPr>
            </a:lvl4pPr>
            <a:lvl5pPr>
              <a:defRPr b="0" i="0">
                <a:solidFill>
                  <a:srgbClr val="0F3049"/>
                </a:solidFill>
                <a:latin typeface="Calibri Light"/>
                <a:cs typeface="Calibri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5"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333766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9808CB-131B-9149-A615-56AFFCEDF4FF}" type="datetimeFigureOut">
              <a:rPr lang="en-US" smtClean="0"/>
              <a:t>4/8/2018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AF9C3D-4A0C-2C46-B327-D69AC28B88B6}" type="slidenum">
              <a:rPr lang="en-US" smtClean="0"/>
              <a:t>‹#›</a:t>
            </a:fld>
            <a:endParaRPr lang="en-US"/>
          </a:p>
        </p:txBody>
      </p:sp>
    </p:spTree>
    <p:extLst>
      <p:ext uri="{BB962C8B-B14F-4D97-AF65-F5344CB8AC3E}">
        <p14:creationId xmlns:p14="http://schemas.microsoft.com/office/powerpoint/2010/main" val="253595609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50" r:id="rId7"/>
    <p:sldLayoutId id="2147483665" r:id="rId8"/>
    <p:sldLayoutId id="2147483666" r:id="rId9"/>
    <p:sldLayoutId id="2147483651" r:id="rId10"/>
    <p:sldLayoutId id="2147483667" r:id="rId11"/>
    <p:sldLayoutId id="2147483668" r:id="rId12"/>
    <p:sldLayoutId id="2147483669" r:id="rId13"/>
    <p:sldLayoutId id="2147483670" r:id="rId14"/>
    <p:sldLayoutId id="2147483671" r:id="rId15"/>
    <p:sldLayoutId id="2147483672" r:id="rId16"/>
    <p:sldLayoutId id="2147483652" r:id="rId17"/>
    <p:sldLayoutId id="2147483673" r:id="rId18"/>
    <p:sldLayoutId id="2147483674" r:id="rId19"/>
    <p:sldLayoutId id="2147483655"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SOAR</a:t>
            </a:r>
            <a:endParaRPr lang="en-US" dirty="0"/>
          </a:p>
        </p:txBody>
      </p:sp>
      <p:sp>
        <p:nvSpPr>
          <p:cNvPr id="3" name="Subtitle 2"/>
          <p:cNvSpPr>
            <a:spLocks noGrp="1"/>
          </p:cNvSpPr>
          <p:nvPr>
            <p:ph type="subTitle" idx="1"/>
          </p:nvPr>
        </p:nvSpPr>
        <p:spPr/>
        <p:txBody>
          <a:bodyPr>
            <a:normAutofit fontScale="85000" lnSpcReduction="10000"/>
          </a:bodyPr>
          <a:lstStyle/>
          <a:p>
            <a:r>
              <a:rPr lang="en-US" dirty="0"/>
              <a:t>Innovation Insight for Security Orchestration, Automation and Response</a:t>
            </a:r>
            <a:endParaRPr lang="en-US" dirty="0"/>
          </a:p>
        </p:txBody>
      </p:sp>
    </p:spTree>
    <p:extLst>
      <p:ext uri="{BB962C8B-B14F-4D97-AF65-F5344CB8AC3E}">
        <p14:creationId xmlns:p14="http://schemas.microsoft.com/office/powerpoint/2010/main" val="187190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CASE MANAGEMENT AND WORKFLOW</a:t>
            </a:r>
            <a:endParaRPr lang="en-US" sz="3200" dirty="0"/>
          </a:p>
        </p:txBody>
      </p:sp>
      <p:pic>
        <p:nvPicPr>
          <p:cNvPr id="4" name="Picture 3"/>
          <p:cNvPicPr>
            <a:picLocks noChangeAspect="1"/>
          </p:cNvPicPr>
          <p:nvPr/>
        </p:nvPicPr>
        <p:blipFill>
          <a:blip r:embed="rId3"/>
          <a:stretch>
            <a:fillRect/>
          </a:stretch>
        </p:blipFill>
        <p:spPr>
          <a:xfrm>
            <a:off x="150645" y="1568450"/>
            <a:ext cx="8842709" cy="2362200"/>
          </a:xfrm>
          <a:prstGeom prst="rect">
            <a:avLst/>
          </a:prstGeom>
        </p:spPr>
      </p:pic>
    </p:spTree>
    <p:extLst>
      <p:ext uri="{BB962C8B-B14F-4D97-AF65-F5344CB8AC3E}">
        <p14:creationId xmlns:p14="http://schemas.microsoft.com/office/powerpoint/2010/main" val="272694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ANALYTICS AND INCIDENT INVESTIGATION SUPPORT</a:t>
            </a:r>
            <a:endParaRPr lang="en-US" sz="3600" dirty="0"/>
          </a:p>
        </p:txBody>
      </p:sp>
      <p:pic>
        <p:nvPicPr>
          <p:cNvPr id="4" name="Picture 3"/>
          <p:cNvPicPr>
            <a:picLocks noChangeAspect="1"/>
          </p:cNvPicPr>
          <p:nvPr/>
        </p:nvPicPr>
        <p:blipFill>
          <a:blip r:embed="rId3"/>
          <a:stretch>
            <a:fillRect/>
          </a:stretch>
        </p:blipFill>
        <p:spPr>
          <a:xfrm>
            <a:off x="126206" y="2063404"/>
            <a:ext cx="8891587" cy="1303683"/>
          </a:xfrm>
          <a:prstGeom prst="rect">
            <a:avLst/>
          </a:prstGeom>
        </p:spPr>
      </p:pic>
    </p:spTree>
    <p:extLst>
      <p:ext uri="{BB962C8B-B14F-4D97-AF65-F5344CB8AC3E}">
        <p14:creationId xmlns:p14="http://schemas.microsoft.com/office/powerpoint/2010/main" val="53836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MANAGEMENT OF THREAT INTELLIGENCE</a:t>
            </a:r>
            <a:endParaRPr lang="en-US" sz="3200" dirty="0"/>
          </a:p>
        </p:txBody>
      </p:sp>
      <p:pic>
        <p:nvPicPr>
          <p:cNvPr id="4" name="Picture 3"/>
          <p:cNvPicPr>
            <a:picLocks noChangeAspect="1"/>
          </p:cNvPicPr>
          <p:nvPr/>
        </p:nvPicPr>
        <p:blipFill>
          <a:blip r:embed="rId3"/>
          <a:stretch>
            <a:fillRect/>
          </a:stretch>
        </p:blipFill>
        <p:spPr>
          <a:xfrm>
            <a:off x="212078" y="1063229"/>
            <a:ext cx="8565210" cy="3323033"/>
          </a:xfrm>
          <a:prstGeom prst="rect">
            <a:avLst/>
          </a:prstGeom>
        </p:spPr>
      </p:pic>
    </p:spTree>
    <p:extLst>
      <p:ext uri="{BB962C8B-B14F-4D97-AF65-F5344CB8AC3E}">
        <p14:creationId xmlns:p14="http://schemas.microsoft.com/office/powerpoint/2010/main" val="1413197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and Uses</a:t>
            </a:r>
            <a:endParaRPr lang="en-US" dirty="0"/>
          </a:p>
        </p:txBody>
      </p:sp>
      <p:sp>
        <p:nvSpPr>
          <p:cNvPr id="3" name="Content Placeholder 2"/>
          <p:cNvSpPr>
            <a:spLocks noGrp="1"/>
          </p:cNvSpPr>
          <p:nvPr>
            <p:ph idx="1"/>
          </p:nvPr>
        </p:nvSpPr>
        <p:spPr/>
        <p:txBody>
          <a:bodyPr/>
          <a:lstStyle/>
          <a:p>
            <a:r>
              <a:rPr lang="en-US" dirty="0" smtClean="0"/>
              <a:t>Prioritizing security operations activities</a:t>
            </a:r>
          </a:p>
          <a:p>
            <a:r>
              <a:rPr lang="en-US" dirty="0" smtClean="0"/>
              <a:t>Formalizing triage and Incident response</a:t>
            </a:r>
          </a:p>
          <a:p>
            <a:r>
              <a:rPr lang="en-US" dirty="0" smtClean="0"/>
              <a:t>Automating containment workflows</a:t>
            </a:r>
            <a:endParaRPr lang="en-US" dirty="0"/>
          </a:p>
        </p:txBody>
      </p:sp>
    </p:spTree>
    <p:extLst>
      <p:ext uri="{BB962C8B-B14F-4D97-AF65-F5344CB8AC3E}">
        <p14:creationId xmlns:p14="http://schemas.microsoft.com/office/powerpoint/2010/main" val="102123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Risks</a:t>
            </a:r>
            <a:endParaRPr lang="en-US" dirty="0"/>
          </a:p>
        </p:txBody>
      </p:sp>
      <p:sp>
        <p:nvSpPr>
          <p:cNvPr id="3" name="Content Placeholder 2"/>
          <p:cNvSpPr>
            <a:spLocks noGrp="1"/>
          </p:cNvSpPr>
          <p:nvPr>
            <p:ph idx="1"/>
          </p:nvPr>
        </p:nvSpPr>
        <p:spPr/>
        <p:txBody>
          <a:bodyPr/>
          <a:lstStyle/>
          <a:p>
            <a:r>
              <a:rPr lang="en-US" dirty="0" smtClean="0"/>
              <a:t>Market direction</a:t>
            </a:r>
          </a:p>
          <a:p>
            <a:r>
              <a:rPr lang="en-US" dirty="0" smtClean="0"/>
              <a:t>Limited integration value</a:t>
            </a:r>
            <a:endParaRPr lang="en-US" dirty="0"/>
          </a:p>
        </p:txBody>
      </p:sp>
    </p:spTree>
    <p:extLst>
      <p:ext uri="{BB962C8B-B14F-4D97-AF65-F5344CB8AC3E}">
        <p14:creationId xmlns:p14="http://schemas.microsoft.com/office/powerpoint/2010/main" val="487337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Recommendations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Improve Security Operations Efficiency and </a:t>
            </a:r>
            <a:r>
              <a:rPr lang="en-US" dirty="0" smtClean="0"/>
              <a:t>Efficacy</a:t>
            </a:r>
          </a:p>
          <a:p>
            <a:r>
              <a:rPr lang="en-US" dirty="0"/>
              <a:t>Product </a:t>
            </a:r>
            <a:r>
              <a:rPr lang="en-US" dirty="0" smtClean="0"/>
              <a:t>Selection</a:t>
            </a:r>
          </a:p>
          <a:p>
            <a:r>
              <a:rPr lang="en-US" dirty="0"/>
              <a:t>Better Prioritize the Focus of Security </a:t>
            </a:r>
            <a:r>
              <a:rPr lang="en-US" dirty="0" smtClean="0"/>
              <a:t>Operations</a:t>
            </a:r>
          </a:p>
          <a:p>
            <a:r>
              <a:rPr lang="en-US" dirty="0"/>
              <a:t>Don't "Boil the Ocean" — Focus on Critical Security Processes and Use Tools Such as SOAR to Evolve From There</a:t>
            </a:r>
            <a:endParaRPr lang="en-US" dirty="0"/>
          </a:p>
        </p:txBody>
      </p:sp>
    </p:spTree>
    <p:extLst>
      <p:ext uri="{BB962C8B-B14F-4D97-AF65-F5344CB8AC3E}">
        <p14:creationId xmlns:p14="http://schemas.microsoft.com/office/powerpoint/2010/main" val="3366560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95053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419" y="2180339"/>
            <a:ext cx="8229600" cy="728390"/>
          </a:xfrm>
        </p:spPr>
        <p:txBody>
          <a:bodyPr/>
          <a:lstStyle/>
          <a:p>
            <a:r>
              <a:rPr lang="en-US" dirty="0" smtClean="0"/>
              <a:t>SOAR</a:t>
            </a:r>
            <a:endParaRPr lang="en-US" dirty="0"/>
          </a:p>
        </p:txBody>
      </p:sp>
      <p:pic>
        <p:nvPicPr>
          <p:cNvPr id="4" name="Picture 3"/>
          <p:cNvPicPr>
            <a:picLocks noChangeAspect="1"/>
          </p:cNvPicPr>
          <p:nvPr/>
        </p:nvPicPr>
        <p:blipFill>
          <a:blip r:embed="rId3"/>
          <a:stretch>
            <a:fillRect/>
          </a:stretch>
        </p:blipFill>
        <p:spPr>
          <a:xfrm>
            <a:off x="2153439" y="346749"/>
            <a:ext cx="6471138" cy="4278813"/>
          </a:xfrm>
          <a:prstGeom prst="rect">
            <a:avLst/>
          </a:prstGeom>
        </p:spPr>
      </p:pic>
    </p:spTree>
    <p:extLst>
      <p:ext uri="{BB962C8B-B14F-4D97-AF65-F5344CB8AC3E}">
        <p14:creationId xmlns:p14="http://schemas.microsoft.com/office/powerpoint/2010/main" val="653416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82" y="223540"/>
            <a:ext cx="8226831" cy="562724"/>
          </a:xfrm>
        </p:spPr>
        <p:txBody>
          <a:bodyPr>
            <a:normAutofit fontScale="90000"/>
          </a:bodyPr>
          <a:lstStyle/>
          <a:p>
            <a:r>
              <a:rPr lang="en-US" dirty="0"/>
              <a:t>The Evolution</a:t>
            </a:r>
            <a:endParaRPr lang="en-US" dirty="0"/>
          </a:p>
        </p:txBody>
      </p:sp>
      <p:pic>
        <p:nvPicPr>
          <p:cNvPr id="5" name="Picture 4"/>
          <p:cNvPicPr>
            <a:picLocks noChangeAspect="1"/>
          </p:cNvPicPr>
          <p:nvPr/>
        </p:nvPicPr>
        <p:blipFill>
          <a:blip r:embed="rId2"/>
          <a:stretch>
            <a:fillRect/>
          </a:stretch>
        </p:blipFill>
        <p:spPr>
          <a:xfrm>
            <a:off x="1809361" y="1042420"/>
            <a:ext cx="5297271" cy="3283269"/>
          </a:xfrm>
          <a:prstGeom prst="rect">
            <a:avLst/>
          </a:prstGeom>
        </p:spPr>
      </p:pic>
    </p:spTree>
    <p:extLst>
      <p:ext uri="{BB962C8B-B14F-4D97-AF65-F5344CB8AC3E}">
        <p14:creationId xmlns:p14="http://schemas.microsoft.com/office/powerpoint/2010/main" val="2832602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Components</a:t>
            </a:r>
            <a:endParaRPr lang="en-US" dirty="0"/>
          </a:p>
        </p:txBody>
      </p:sp>
      <p:sp>
        <p:nvSpPr>
          <p:cNvPr id="3" name="Content Placeholder 2"/>
          <p:cNvSpPr>
            <a:spLocks noGrp="1"/>
          </p:cNvSpPr>
          <p:nvPr>
            <p:ph idx="1"/>
          </p:nvPr>
        </p:nvSpPr>
        <p:spPr/>
        <p:txBody>
          <a:bodyPr/>
          <a:lstStyle/>
          <a:p>
            <a:r>
              <a:rPr lang="en-US" dirty="0" smtClean="0"/>
              <a:t>Orchestration</a:t>
            </a:r>
          </a:p>
          <a:p>
            <a:r>
              <a:rPr lang="en-US" dirty="0" smtClean="0"/>
              <a:t>Automation</a:t>
            </a:r>
          </a:p>
          <a:p>
            <a:r>
              <a:rPr lang="en-US" dirty="0" smtClean="0"/>
              <a:t>Incident management and collaboration</a:t>
            </a:r>
          </a:p>
          <a:p>
            <a:r>
              <a:rPr lang="en-US" dirty="0" smtClean="0"/>
              <a:t>Dashboards and reporting</a:t>
            </a:r>
            <a:endParaRPr lang="en-US" dirty="0"/>
          </a:p>
        </p:txBody>
      </p:sp>
    </p:spTree>
    <p:extLst>
      <p:ext uri="{BB962C8B-B14F-4D97-AF65-F5344CB8AC3E}">
        <p14:creationId xmlns:p14="http://schemas.microsoft.com/office/powerpoint/2010/main" val="118820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SOAR is not</a:t>
            </a:r>
            <a:endParaRPr lang="en-US" dirty="0"/>
          </a:p>
        </p:txBody>
      </p:sp>
      <p:sp>
        <p:nvSpPr>
          <p:cNvPr id="3" name="Content Placeholder 2"/>
          <p:cNvSpPr>
            <a:spLocks noGrp="1"/>
          </p:cNvSpPr>
          <p:nvPr>
            <p:ph idx="1"/>
          </p:nvPr>
        </p:nvSpPr>
        <p:spPr/>
        <p:txBody>
          <a:bodyPr/>
          <a:lstStyle/>
          <a:p>
            <a:r>
              <a:rPr lang="en-US" dirty="0"/>
              <a:t>Governance, risk and compliance (GRC</a:t>
            </a:r>
            <a:r>
              <a:rPr lang="en-US" dirty="0" smtClean="0"/>
              <a:t>)</a:t>
            </a:r>
          </a:p>
          <a:p>
            <a:r>
              <a:rPr lang="en-US" dirty="0" smtClean="0"/>
              <a:t>SIEM</a:t>
            </a:r>
          </a:p>
          <a:p>
            <a:r>
              <a:rPr lang="en-US" dirty="0" smtClean="0"/>
              <a:t>User and entity behavior analytics (UEBA)</a:t>
            </a:r>
          </a:p>
          <a:p>
            <a:r>
              <a:rPr lang="en-US" dirty="0" smtClean="0"/>
              <a:t>Threat and vulnerability management</a:t>
            </a:r>
            <a:endParaRPr lang="en-US" dirty="0"/>
          </a:p>
        </p:txBody>
      </p:sp>
    </p:spTree>
    <p:extLst>
      <p:ext uri="{BB962C8B-B14F-4D97-AF65-F5344CB8AC3E}">
        <p14:creationId xmlns:p14="http://schemas.microsoft.com/office/powerpoint/2010/main" val="1206711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Drivers for SOAR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Staff shortage</a:t>
            </a:r>
          </a:p>
          <a:p>
            <a:r>
              <a:rPr lang="en-US" dirty="0" smtClean="0"/>
              <a:t>The explosion of unattended alerts from other security solutions</a:t>
            </a:r>
          </a:p>
          <a:p>
            <a:r>
              <a:rPr lang="en-US" dirty="0" smtClean="0"/>
              <a:t>Threats becoming more destructive</a:t>
            </a:r>
          </a:p>
          <a:p>
            <a:r>
              <a:rPr lang="en-US" dirty="0" smtClean="0"/>
              <a:t>The need to better understand the intersection of your environment with the prevailing threat landscape</a:t>
            </a:r>
            <a:endParaRPr lang="en-US" dirty="0"/>
          </a:p>
        </p:txBody>
      </p:sp>
    </p:spTree>
    <p:extLst>
      <p:ext uri="{BB962C8B-B14F-4D97-AF65-F5344CB8AC3E}">
        <p14:creationId xmlns:p14="http://schemas.microsoft.com/office/powerpoint/2010/main" val="371056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Orchestration</a:t>
            </a:r>
            <a:endParaRPr lang="en-US" dirty="0"/>
          </a:p>
        </p:txBody>
      </p:sp>
      <p:sp>
        <p:nvSpPr>
          <p:cNvPr id="5" name="Content Placeholder 4"/>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89928" y="1149350"/>
            <a:ext cx="8164143" cy="3455987"/>
          </a:xfrm>
          <a:prstGeom prst="rect">
            <a:avLst/>
          </a:prstGeom>
        </p:spPr>
      </p:pic>
    </p:spTree>
    <p:extLst>
      <p:ext uri="{BB962C8B-B14F-4D97-AF65-F5344CB8AC3E}">
        <p14:creationId xmlns:p14="http://schemas.microsoft.com/office/powerpoint/2010/main" val="24269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Automation</a:t>
            </a:r>
            <a:endParaRPr lang="en-US" dirty="0"/>
          </a:p>
        </p:txBody>
      </p:sp>
      <p:pic>
        <p:nvPicPr>
          <p:cNvPr id="4" name="Picture 3"/>
          <p:cNvPicPr>
            <a:picLocks noChangeAspect="1"/>
          </p:cNvPicPr>
          <p:nvPr/>
        </p:nvPicPr>
        <p:blipFill>
          <a:blip r:embed="rId3"/>
          <a:stretch>
            <a:fillRect/>
          </a:stretch>
        </p:blipFill>
        <p:spPr>
          <a:xfrm>
            <a:off x="257925" y="1231900"/>
            <a:ext cx="8509043" cy="1198562"/>
          </a:xfrm>
          <a:prstGeom prst="rect">
            <a:avLst/>
          </a:prstGeom>
        </p:spPr>
      </p:pic>
      <p:pic>
        <p:nvPicPr>
          <p:cNvPr id="5" name="Picture 4"/>
          <p:cNvPicPr>
            <a:picLocks noChangeAspect="1"/>
          </p:cNvPicPr>
          <p:nvPr/>
        </p:nvPicPr>
        <p:blipFill>
          <a:blip r:embed="rId4"/>
          <a:stretch>
            <a:fillRect/>
          </a:stretch>
        </p:blipFill>
        <p:spPr>
          <a:xfrm>
            <a:off x="287338" y="2405062"/>
            <a:ext cx="8454230" cy="1085592"/>
          </a:xfrm>
          <a:prstGeom prst="rect">
            <a:avLst/>
          </a:prstGeom>
        </p:spPr>
      </p:pic>
    </p:spTree>
    <p:extLst>
      <p:ext uri="{BB962C8B-B14F-4D97-AF65-F5344CB8AC3E}">
        <p14:creationId xmlns:p14="http://schemas.microsoft.com/office/powerpoint/2010/main" val="104246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838"/>
            <a:ext cx="8229600" cy="1684461"/>
          </a:xfrm>
        </p:spPr>
        <p:txBody>
          <a:bodyPr>
            <a:noAutofit/>
          </a:bodyPr>
          <a:lstStyle/>
          <a:p>
            <a:r>
              <a:rPr lang="en-US" sz="2800" dirty="0"/>
              <a:t>Incident Management and </a:t>
            </a:r>
            <a:r>
              <a:rPr lang="en-US" sz="2800" dirty="0" smtClean="0"/>
              <a:t>Collaboration</a:t>
            </a:r>
            <a:br>
              <a:rPr lang="en-US" sz="2800" dirty="0" smtClean="0"/>
            </a:br>
            <a:r>
              <a:rPr lang="en-US" sz="2800" dirty="0"/>
              <a:t>ALERT PROCESSING AND </a:t>
            </a:r>
            <a:r>
              <a:rPr lang="en-US" sz="2800" dirty="0" smtClean="0"/>
              <a:t>TRIAGE</a:t>
            </a:r>
            <a:br>
              <a:rPr lang="en-US" sz="2800" dirty="0" smtClean="0"/>
            </a:br>
            <a:r>
              <a:rPr lang="en-US" sz="2800" dirty="0"/>
              <a:t>JOURNALING AND EVIDENTIARY SUPPORT</a:t>
            </a:r>
            <a:endParaRPr lang="en-US" sz="2800" dirty="0"/>
          </a:p>
        </p:txBody>
      </p:sp>
      <p:pic>
        <p:nvPicPr>
          <p:cNvPr id="4" name="Picture 3"/>
          <p:cNvPicPr>
            <a:picLocks noChangeAspect="1"/>
          </p:cNvPicPr>
          <p:nvPr/>
        </p:nvPicPr>
        <p:blipFill>
          <a:blip r:embed="rId3"/>
          <a:stretch>
            <a:fillRect/>
          </a:stretch>
        </p:blipFill>
        <p:spPr>
          <a:xfrm>
            <a:off x="154204" y="2362201"/>
            <a:ext cx="8670634" cy="1933574"/>
          </a:xfrm>
          <a:prstGeom prst="rect">
            <a:avLst/>
          </a:prstGeom>
        </p:spPr>
      </p:pic>
    </p:spTree>
    <p:extLst>
      <p:ext uri="{BB962C8B-B14F-4D97-AF65-F5344CB8AC3E}">
        <p14:creationId xmlns:p14="http://schemas.microsoft.com/office/powerpoint/2010/main" val="608798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BEF88F389B604A9E3CA5C4F4117687" ma:contentTypeVersion="4" ma:contentTypeDescription="Create a new document." ma:contentTypeScope="" ma:versionID="7b0e71834e9f1ffc0da084bb9d3cd630">
  <xsd:schema xmlns:xsd="http://www.w3.org/2001/XMLSchema" xmlns:xs="http://www.w3.org/2001/XMLSchema" xmlns:p="http://schemas.microsoft.com/office/2006/metadata/properties" xmlns:ns2="7e3c9ffc-38d3-4f25-b31f-14cb1545fcef" xmlns:ns3="ebe1cdb1-9ca8-4539-84b8-3ef01c73f38c" targetNamespace="http://schemas.microsoft.com/office/2006/metadata/properties" ma:root="true" ma:fieldsID="eff7f87a20747144834512edb33db37c" ns2:_="" ns3:_="">
    <xsd:import namespace="7e3c9ffc-38d3-4f25-b31f-14cb1545fcef"/>
    <xsd:import namespace="ebe1cdb1-9ca8-4539-84b8-3ef01c73f3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c9ffc-38d3-4f25-b31f-14cb1545fc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e1cdb1-9ca8-4539-84b8-3ef01c73f38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192A64-B499-472A-AAF2-843DDF05AFAD}"/>
</file>

<file path=customXml/itemProps2.xml><?xml version="1.0" encoding="utf-8"?>
<ds:datastoreItem xmlns:ds="http://schemas.openxmlformats.org/officeDocument/2006/customXml" ds:itemID="{4B4B297F-CD59-4D72-A1C2-B329E8AF61D0}">
  <ds:schemaRefs>
    <ds:schemaRef ds:uri="http://schemas.openxmlformats.org/package/2006/metadata/core-properties"/>
    <ds:schemaRef ds:uri="http://schemas.microsoft.com/office/infopath/2007/PartnerControls"/>
    <ds:schemaRef ds:uri="http://purl.org/dc/elements/1.1/"/>
    <ds:schemaRef ds:uri="http://www.w3.org/XML/1998/namespace"/>
    <ds:schemaRef ds:uri="http://purl.org/dc/dcmitype/"/>
    <ds:schemaRef ds:uri="http://schemas.microsoft.com/office/2006/metadata/properties"/>
    <ds:schemaRef ds:uri="d4af1574-3ce7-4826-b195-da95d3c301c7"/>
    <ds:schemaRef ds:uri="7e3c9ffc-38d3-4f25-b31f-14cb1545fcef"/>
    <ds:schemaRef ds:uri="http://schemas.microsoft.com/office/2006/documentManagement/types"/>
    <ds:schemaRef ds:uri="http://purl.org/dc/terms/"/>
  </ds:schemaRefs>
</ds:datastoreItem>
</file>

<file path=customXml/itemProps3.xml><?xml version="1.0" encoding="utf-8"?>
<ds:datastoreItem xmlns:ds="http://schemas.openxmlformats.org/officeDocument/2006/customXml" ds:itemID="{9D609A05-D68F-4827-8BD4-468BEDD87B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161</TotalTime>
  <Words>3299</Words>
  <Application>Microsoft Office PowerPoint</Application>
  <PresentationFormat>On-screen Show (16:9)</PresentationFormat>
  <Paragraphs>187</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 Gothic</vt:lpstr>
      <vt:lpstr>Office Theme</vt:lpstr>
      <vt:lpstr>SOAR</vt:lpstr>
      <vt:lpstr>SOAR</vt:lpstr>
      <vt:lpstr>The Evolution</vt:lpstr>
      <vt:lpstr>Functional Components</vt:lpstr>
      <vt:lpstr>What SOAR is not</vt:lpstr>
      <vt:lpstr>Drivers for SOAR</vt:lpstr>
      <vt:lpstr>Orchestration</vt:lpstr>
      <vt:lpstr>Automation</vt:lpstr>
      <vt:lpstr>Incident Management and Collaboration ALERT PROCESSING AND TRIAGE JOURNALING AND EVIDENTIARY SUPPORT</vt:lpstr>
      <vt:lpstr>CASE MANAGEMENT AND WORKFLOW</vt:lpstr>
      <vt:lpstr>ANALYTICS AND INCIDENT INVESTIGATION SUPPORT</vt:lpstr>
      <vt:lpstr>MANAGEMENT OF THREAT INTELLIGENCE</vt:lpstr>
      <vt:lpstr>Benefits and Uses</vt:lpstr>
      <vt:lpstr>Risks</vt:lpstr>
      <vt:lpstr>Final Recommendations</vt:lpstr>
      <vt:lpstr>Thank you.</vt:lpstr>
    </vt:vector>
  </TitlesOfParts>
  <Company>Mangold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Mangold</dc:creator>
  <cp:lastModifiedBy>Nate Ressel</cp:lastModifiedBy>
  <cp:revision>16</cp:revision>
  <dcterms:created xsi:type="dcterms:W3CDTF">2017-04-26T19:54:32Z</dcterms:created>
  <dcterms:modified xsi:type="dcterms:W3CDTF">2018-04-08T20:38:11Z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0x0101001CBEF88F389B604A9E3CA5C4F4117687</vt:lpwstr>
  </property>
</Properties>
</file>